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  <p:sldId id="257" r:id="rId3"/>
    <p:sldId id="258" r:id="rId4"/>
    <p:sldId id="259" r:id="rId5"/>
    <p:sldId id="260" r:id="rId6"/>
    <p:sldId id="261" r:id="rId7"/>
    <p:sldId id="256" r:id="rId8"/>
  </p:sldIdLst>
  <p:sldSz cx="10058400" cy="7772400"/>
  <p:notesSz cx="6858000" cy="9144000"/>
  <p:defaultTextStyle>
    <a:defPPr>
      <a:defRPr lang="en-US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74" d="100"/>
          <a:sy n="74" d="100"/>
        </p:scale>
        <p:origin x="91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356B7-5BE5-4742-BF4F-AE56A0A3D822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97B3C-BD00-463C-90D5-67A501C80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250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356B7-5BE5-4742-BF4F-AE56A0A3D822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97B3C-BD00-463C-90D5-67A501C80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726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356B7-5BE5-4742-BF4F-AE56A0A3D822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97B3C-BD00-463C-90D5-67A501C80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829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356B7-5BE5-4742-BF4F-AE56A0A3D822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97B3C-BD00-463C-90D5-67A501C80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293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356B7-5BE5-4742-BF4F-AE56A0A3D822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97B3C-BD00-463C-90D5-67A501C80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010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356B7-5BE5-4742-BF4F-AE56A0A3D822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97B3C-BD00-463C-90D5-67A501C80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765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356B7-5BE5-4742-BF4F-AE56A0A3D822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97B3C-BD00-463C-90D5-67A501C80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371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356B7-5BE5-4742-BF4F-AE56A0A3D822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97B3C-BD00-463C-90D5-67A501C80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308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356B7-5BE5-4742-BF4F-AE56A0A3D822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97B3C-BD00-463C-90D5-67A501C80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602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356B7-5BE5-4742-BF4F-AE56A0A3D822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97B3C-BD00-463C-90D5-67A501C80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749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356B7-5BE5-4742-BF4F-AE56A0A3D822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97B3C-BD00-463C-90D5-67A501C80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373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356B7-5BE5-4742-BF4F-AE56A0A3D822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97B3C-BD00-463C-90D5-67A501C80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069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3944" y="1329281"/>
            <a:ext cx="8538693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800" b="1" dirty="0" smtClean="0"/>
              <a:t>QUIZ</a:t>
            </a:r>
          </a:p>
          <a:p>
            <a:pPr algn="ctr"/>
            <a:r>
              <a:rPr lang="en-US" sz="4400" b="1" dirty="0" smtClean="0"/>
              <a:t>(Get Ready, Get Ready, Get, Ready!)</a:t>
            </a:r>
          </a:p>
          <a:p>
            <a:pPr algn="ctr"/>
            <a:r>
              <a:rPr lang="en-US" sz="4400" b="1" dirty="0" smtClean="0"/>
              <a:t>AGAIN!!!!</a:t>
            </a:r>
            <a:endParaRPr lang="en-US" sz="4400" b="1" dirty="0"/>
          </a:p>
        </p:txBody>
      </p:sp>
      <p:sp>
        <p:nvSpPr>
          <p:cNvPr id="3" name="Rounded Rectangle 2"/>
          <p:cNvSpPr/>
          <p:nvPr/>
        </p:nvSpPr>
        <p:spPr>
          <a:xfrm>
            <a:off x="463639" y="618186"/>
            <a:ext cx="9040969" cy="5937160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023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10803" y="2166408"/>
            <a:ext cx="825213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en-US" sz="2800" b="1" dirty="0" smtClean="0"/>
              <a:t>The angle between the incoming wave and the imaginary perpendicular line is called _</a:t>
            </a:r>
            <a:r>
              <a:rPr lang="en-US" sz="2800" b="1" dirty="0" smtClean="0">
                <a:solidFill>
                  <a:srgbClr val="FF0000"/>
                </a:solidFill>
              </a:rPr>
              <a:t>ANGLE OF INCIDENCE</a:t>
            </a:r>
            <a:r>
              <a:rPr lang="en-US" sz="2800" b="1" dirty="0" smtClean="0"/>
              <a:t>_____ .</a:t>
            </a:r>
            <a:endParaRPr lang="en-US" sz="2800" b="1" dirty="0"/>
          </a:p>
        </p:txBody>
      </p:sp>
      <p:sp>
        <p:nvSpPr>
          <p:cNvPr id="3" name="Rounded Rectangle 2"/>
          <p:cNvSpPr/>
          <p:nvPr/>
        </p:nvSpPr>
        <p:spPr>
          <a:xfrm>
            <a:off x="463639" y="618186"/>
            <a:ext cx="9040969" cy="5937160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937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98489" y="2201771"/>
            <a:ext cx="8706119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2. When a wave moves from one medium into another medium at an angle, it changes speed as it enters the second medium, which causes it to bend.</a:t>
            </a:r>
          </a:p>
          <a:p>
            <a:endParaRPr lang="en-US" sz="2800" b="1" dirty="0"/>
          </a:p>
          <a:p>
            <a:r>
              <a:rPr lang="en-US" sz="2800" b="1" dirty="0" smtClean="0"/>
              <a:t>What is this phenomenon called?</a:t>
            </a:r>
          </a:p>
          <a:p>
            <a:endParaRPr lang="en-US" sz="2800" b="1" dirty="0"/>
          </a:p>
          <a:p>
            <a:r>
              <a:rPr lang="en-US" sz="2800" b="1" dirty="0" smtClean="0">
                <a:solidFill>
                  <a:srgbClr val="FF0000"/>
                </a:solidFill>
              </a:rPr>
              <a:t>REFRACTION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63639" y="618186"/>
            <a:ext cx="9040969" cy="5937160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576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8186" y="2578323"/>
            <a:ext cx="905384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3. What is occurring when a wave passes  a barrier or passes through a hole in a barrier, such that it bends and spreads out?   </a:t>
            </a:r>
            <a:r>
              <a:rPr lang="en-US" sz="2800" b="1" dirty="0" smtClean="0">
                <a:solidFill>
                  <a:srgbClr val="FF0000"/>
                </a:solidFill>
              </a:rPr>
              <a:t>DIFFRACTION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63639" y="618186"/>
            <a:ext cx="9040969" cy="5937160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091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21216" y="1032858"/>
            <a:ext cx="852581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4. The reflection diagram with ALL PARTS LABELED!</a:t>
            </a:r>
          </a:p>
          <a:p>
            <a:endParaRPr lang="en-US" sz="2800" b="1" dirty="0"/>
          </a:p>
          <a:p>
            <a:endParaRPr lang="en-US" sz="2800" b="1" dirty="0" smtClean="0"/>
          </a:p>
          <a:p>
            <a:endParaRPr lang="en-US" sz="2800" b="1" dirty="0"/>
          </a:p>
          <a:p>
            <a:endParaRPr lang="en-US" sz="2800" b="1" dirty="0" smtClean="0"/>
          </a:p>
          <a:p>
            <a:endParaRPr lang="en-US" sz="2800" b="1" dirty="0"/>
          </a:p>
          <a:p>
            <a:endParaRPr lang="en-US" sz="2800" b="1" dirty="0" smtClean="0"/>
          </a:p>
          <a:p>
            <a:endParaRPr lang="en-US" sz="2800" b="1" dirty="0"/>
          </a:p>
        </p:txBody>
      </p:sp>
      <p:sp>
        <p:nvSpPr>
          <p:cNvPr id="3" name="Rounded Rectangle 2"/>
          <p:cNvSpPr/>
          <p:nvPr/>
        </p:nvSpPr>
        <p:spPr>
          <a:xfrm>
            <a:off x="463639" y="618186"/>
            <a:ext cx="9040969" cy="5937160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202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2581" y="1998983"/>
            <a:ext cx="857732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5. What does the Law of Reflection state</a:t>
            </a:r>
            <a:r>
              <a:rPr lang="en-US" sz="2800" b="1" dirty="0" smtClean="0"/>
              <a:t>?</a:t>
            </a:r>
          </a:p>
          <a:p>
            <a:endParaRPr lang="en-US" sz="2800" b="1" dirty="0">
              <a:solidFill>
                <a:srgbClr val="FF0000"/>
              </a:solidFill>
            </a:endParaRPr>
          </a:p>
          <a:p>
            <a:r>
              <a:rPr lang="en-US" sz="2800" b="1" dirty="0" smtClean="0">
                <a:solidFill>
                  <a:srgbClr val="FF0000"/>
                </a:solidFill>
              </a:rPr>
              <a:t>THE LAW OF REFLECTION STATES THAT</a:t>
            </a:r>
            <a:r>
              <a:rPr lang="en-US" sz="2800" dirty="0" smtClean="0">
                <a:solidFill>
                  <a:srgbClr val="FF0000"/>
                </a:solidFill>
              </a:rPr>
              <a:t> THE INCIDENT RAY, THE </a:t>
            </a:r>
            <a:r>
              <a:rPr lang="en-US" sz="2800" b="1" dirty="0" smtClean="0">
                <a:solidFill>
                  <a:srgbClr val="FF0000"/>
                </a:solidFill>
              </a:rPr>
              <a:t>REFLECTED</a:t>
            </a:r>
            <a:r>
              <a:rPr lang="en-US" sz="2800" dirty="0" smtClean="0">
                <a:solidFill>
                  <a:srgbClr val="FF0000"/>
                </a:solidFill>
              </a:rPr>
              <a:t> RAY, AND THE NORMAL TO THE SURFACE OF THE MIRROR ALL LIE IN THE SAME PLANE. FURTHERMORE, THE ANGLE OF </a:t>
            </a:r>
            <a:r>
              <a:rPr lang="en-US" sz="2800" b="1" dirty="0" smtClean="0">
                <a:solidFill>
                  <a:srgbClr val="FF0000"/>
                </a:solidFill>
              </a:rPr>
              <a:t>REFLECTION</a:t>
            </a:r>
            <a:r>
              <a:rPr lang="en-US" sz="2800" dirty="0" smtClean="0">
                <a:solidFill>
                  <a:srgbClr val="FF0000"/>
                </a:solidFill>
              </a:rPr>
              <a:t> IS EQUAL TO THE ANGLE OF INCIDENCE .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</a:p>
          <a:p>
            <a:endParaRPr lang="en-US" sz="2800" b="1" dirty="0"/>
          </a:p>
        </p:txBody>
      </p:sp>
      <p:sp>
        <p:nvSpPr>
          <p:cNvPr id="3" name="Rounded Rectangle 2"/>
          <p:cNvSpPr/>
          <p:nvPr/>
        </p:nvSpPr>
        <p:spPr>
          <a:xfrm>
            <a:off x="463639" y="618186"/>
            <a:ext cx="9040969" cy="5937160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559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75763" y="1223283"/>
            <a:ext cx="8397026" cy="2986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6. What is the difference between CONSTRUCTIVE INTERFERENCE and DESTRUCTIVE INTERFERENCE</a:t>
            </a:r>
            <a:r>
              <a:rPr lang="en-US" sz="2800" b="1" dirty="0" smtClean="0"/>
              <a:t>?</a:t>
            </a:r>
          </a:p>
          <a:p>
            <a:endParaRPr lang="en-US" sz="2800" b="1" dirty="0"/>
          </a:p>
          <a:p>
            <a:r>
              <a:rPr lang="en-US" sz="2800" dirty="0" smtClean="0">
                <a:solidFill>
                  <a:srgbClr val="FF0000"/>
                </a:solidFill>
              </a:rPr>
              <a:t>CONSTRUCTIVE INTERFERENCE WILL MAKE A SOUND LOUDER WHILE DESTRUCTIVE INTERFERENCE WILL MAKE A SOUND QUIETER.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pPr marL="457200" indent="-457200">
              <a:buAutoNum type="arabicPeriod"/>
            </a:pP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463639" y="618186"/>
            <a:ext cx="9040969" cy="6549990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3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</TotalTime>
  <Words>156</Words>
  <Application>Microsoft Office PowerPoint</Application>
  <PresentationFormat>Custom</PresentationFormat>
  <Paragraphs>22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Atlanta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Alfred, Stephen R.</dc:creator>
  <cp:lastModifiedBy>Alfred, Stephen R.</cp:lastModifiedBy>
  <cp:revision>17</cp:revision>
  <dcterms:created xsi:type="dcterms:W3CDTF">2017-02-02T14:28:47Z</dcterms:created>
  <dcterms:modified xsi:type="dcterms:W3CDTF">2017-02-10T16:28:19Z</dcterms:modified>
</cp:coreProperties>
</file>