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56" r:id="rId8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5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2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6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7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0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0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4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6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4" y="1329281"/>
            <a:ext cx="853869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/>
              <a:t>QUIZ</a:t>
            </a:r>
          </a:p>
          <a:p>
            <a:pPr algn="ctr"/>
            <a:r>
              <a:rPr lang="en-US" sz="4400" b="1" dirty="0" smtClean="0"/>
              <a:t>(Get Ready, Get Ready, Get, Ready!)</a:t>
            </a:r>
            <a:endParaRPr lang="en-US" sz="44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2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803" y="2166408"/>
            <a:ext cx="8252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 smtClean="0"/>
              <a:t>__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AMPLITUDE</a:t>
            </a:r>
            <a:r>
              <a:rPr lang="en-US" sz="2800" b="1" dirty="0" err="1" smtClean="0"/>
              <a:t>___</a:t>
            </a:r>
            <a:r>
              <a:rPr lang="en-US" sz="2800" b="1" dirty="0" err="1"/>
              <a:t>is</a:t>
            </a:r>
            <a:r>
              <a:rPr lang="en-US" sz="2800" b="1" dirty="0"/>
              <a:t> the maximum distance that matter is displaced from the resting position.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37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8489" y="2201771"/>
            <a:ext cx="87061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2. _</a:t>
            </a:r>
            <a:r>
              <a:rPr lang="en-US" sz="2800" b="1" u="sng" dirty="0" smtClean="0"/>
              <a:t>_</a:t>
            </a:r>
            <a:r>
              <a:rPr lang="en-US" sz="2800" b="1" u="sng" dirty="0" smtClean="0">
                <a:solidFill>
                  <a:srgbClr val="FF0000"/>
                </a:solidFill>
              </a:rPr>
              <a:t>TRANSVERSE</a:t>
            </a:r>
            <a:r>
              <a:rPr lang="en-US" sz="2800" b="1" dirty="0" smtClean="0"/>
              <a:t>___ waves occur when the motion of the medium is at right angles (perpendicular) to the direction of the wave.</a:t>
            </a:r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7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186" y="2578323"/>
            <a:ext cx="9053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3. Draw a TRANSEVERSE wave in a string and LABEL ALL 5 PARTS. </a:t>
            </a:r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197735" y="3373836"/>
            <a:ext cx="7328079" cy="2331505"/>
          </a:xfrm>
          <a:custGeom>
            <a:avLst/>
            <a:gdLst>
              <a:gd name="connsiteX0" fmla="*/ 0 w 7328079"/>
              <a:gd name="connsiteY0" fmla="*/ 1429984 h 2331505"/>
              <a:gd name="connsiteX1" fmla="*/ 115910 w 7328079"/>
              <a:gd name="connsiteY1" fmla="*/ 1442863 h 2331505"/>
              <a:gd name="connsiteX2" fmla="*/ 579550 w 7328079"/>
              <a:gd name="connsiteY2" fmla="*/ 1417105 h 2331505"/>
              <a:gd name="connsiteX3" fmla="*/ 656823 w 7328079"/>
              <a:gd name="connsiteY3" fmla="*/ 1391347 h 2331505"/>
              <a:gd name="connsiteX4" fmla="*/ 811369 w 7328079"/>
              <a:gd name="connsiteY4" fmla="*/ 1249679 h 2331505"/>
              <a:gd name="connsiteX5" fmla="*/ 888642 w 7328079"/>
              <a:gd name="connsiteY5" fmla="*/ 1172406 h 2331505"/>
              <a:gd name="connsiteX6" fmla="*/ 914400 w 7328079"/>
              <a:gd name="connsiteY6" fmla="*/ 1133770 h 2331505"/>
              <a:gd name="connsiteX7" fmla="*/ 953037 w 7328079"/>
              <a:gd name="connsiteY7" fmla="*/ 1082254 h 2331505"/>
              <a:gd name="connsiteX8" fmla="*/ 991673 w 7328079"/>
              <a:gd name="connsiteY8" fmla="*/ 1017860 h 2331505"/>
              <a:gd name="connsiteX9" fmla="*/ 1068947 w 7328079"/>
              <a:gd name="connsiteY9" fmla="*/ 889071 h 2331505"/>
              <a:gd name="connsiteX10" fmla="*/ 1184857 w 7328079"/>
              <a:gd name="connsiteY10" fmla="*/ 734525 h 2331505"/>
              <a:gd name="connsiteX11" fmla="*/ 1210614 w 7328079"/>
              <a:gd name="connsiteY11" fmla="*/ 657251 h 2331505"/>
              <a:gd name="connsiteX12" fmla="*/ 1223493 w 7328079"/>
              <a:gd name="connsiteY12" fmla="*/ 592857 h 2331505"/>
              <a:gd name="connsiteX13" fmla="*/ 1249251 w 7328079"/>
              <a:gd name="connsiteY13" fmla="*/ 502705 h 2331505"/>
              <a:gd name="connsiteX14" fmla="*/ 1262130 w 7328079"/>
              <a:gd name="connsiteY14" fmla="*/ 451189 h 2331505"/>
              <a:gd name="connsiteX15" fmla="*/ 1339403 w 7328079"/>
              <a:gd name="connsiteY15" fmla="*/ 399674 h 2331505"/>
              <a:gd name="connsiteX16" fmla="*/ 1390919 w 7328079"/>
              <a:gd name="connsiteY16" fmla="*/ 361037 h 2331505"/>
              <a:gd name="connsiteX17" fmla="*/ 1416676 w 7328079"/>
              <a:gd name="connsiteY17" fmla="*/ 309522 h 2331505"/>
              <a:gd name="connsiteX18" fmla="*/ 1481071 w 7328079"/>
              <a:gd name="connsiteY18" fmla="*/ 270885 h 2331505"/>
              <a:gd name="connsiteX19" fmla="*/ 1519707 w 7328079"/>
              <a:gd name="connsiteY19" fmla="*/ 245127 h 2331505"/>
              <a:gd name="connsiteX20" fmla="*/ 1558344 w 7328079"/>
              <a:gd name="connsiteY20" fmla="*/ 206491 h 2331505"/>
              <a:gd name="connsiteX21" fmla="*/ 1725769 w 7328079"/>
              <a:gd name="connsiteY21" fmla="*/ 142096 h 2331505"/>
              <a:gd name="connsiteX22" fmla="*/ 2137893 w 7328079"/>
              <a:gd name="connsiteY22" fmla="*/ 154975 h 2331505"/>
              <a:gd name="connsiteX23" fmla="*/ 2279561 w 7328079"/>
              <a:gd name="connsiteY23" fmla="*/ 180733 h 2331505"/>
              <a:gd name="connsiteX24" fmla="*/ 2408350 w 7328079"/>
              <a:gd name="connsiteY24" fmla="*/ 206491 h 2331505"/>
              <a:gd name="connsiteX25" fmla="*/ 2498502 w 7328079"/>
              <a:gd name="connsiteY25" fmla="*/ 232249 h 2331505"/>
              <a:gd name="connsiteX26" fmla="*/ 2588654 w 7328079"/>
              <a:gd name="connsiteY26" fmla="*/ 245127 h 2331505"/>
              <a:gd name="connsiteX27" fmla="*/ 2678806 w 7328079"/>
              <a:gd name="connsiteY27" fmla="*/ 283764 h 2331505"/>
              <a:gd name="connsiteX28" fmla="*/ 2717442 w 7328079"/>
              <a:gd name="connsiteY28" fmla="*/ 322401 h 2331505"/>
              <a:gd name="connsiteX29" fmla="*/ 2768958 w 7328079"/>
              <a:gd name="connsiteY29" fmla="*/ 451189 h 2331505"/>
              <a:gd name="connsiteX30" fmla="*/ 2807595 w 7328079"/>
              <a:gd name="connsiteY30" fmla="*/ 541341 h 2331505"/>
              <a:gd name="connsiteX31" fmla="*/ 2846231 w 7328079"/>
              <a:gd name="connsiteY31" fmla="*/ 567099 h 2331505"/>
              <a:gd name="connsiteX32" fmla="*/ 2871989 w 7328079"/>
              <a:gd name="connsiteY32" fmla="*/ 631494 h 2331505"/>
              <a:gd name="connsiteX33" fmla="*/ 2897747 w 7328079"/>
              <a:gd name="connsiteY33" fmla="*/ 683009 h 2331505"/>
              <a:gd name="connsiteX34" fmla="*/ 2923504 w 7328079"/>
              <a:gd name="connsiteY34" fmla="*/ 760282 h 2331505"/>
              <a:gd name="connsiteX35" fmla="*/ 2949262 w 7328079"/>
              <a:gd name="connsiteY35" fmla="*/ 798919 h 2331505"/>
              <a:gd name="connsiteX36" fmla="*/ 2975020 w 7328079"/>
              <a:gd name="connsiteY36" fmla="*/ 850434 h 2331505"/>
              <a:gd name="connsiteX37" fmla="*/ 3013657 w 7328079"/>
              <a:gd name="connsiteY37" fmla="*/ 901950 h 2331505"/>
              <a:gd name="connsiteX38" fmla="*/ 3039414 w 7328079"/>
              <a:gd name="connsiteY38" fmla="*/ 1056496 h 2331505"/>
              <a:gd name="connsiteX39" fmla="*/ 3065172 w 7328079"/>
              <a:gd name="connsiteY39" fmla="*/ 1159527 h 2331505"/>
              <a:gd name="connsiteX40" fmla="*/ 3103809 w 7328079"/>
              <a:gd name="connsiteY40" fmla="*/ 1211043 h 2331505"/>
              <a:gd name="connsiteX41" fmla="*/ 3168203 w 7328079"/>
              <a:gd name="connsiteY41" fmla="*/ 1288316 h 2331505"/>
              <a:gd name="connsiteX42" fmla="*/ 3309871 w 7328079"/>
              <a:gd name="connsiteY42" fmla="*/ 1404226 h 2331505"/>
              <a:gd name="connsiteX43" fmla="*/ 3322750 w 7328079"/>
              <a:gd name="connsiteY43" fmla="*/ 1442863 h 2331505"/>
              <a:gd name="connsiteX44" fmla="*/ 3361386 w 7328079"/>
              <a:gd name="connsiteY44" fmla="*/ 1494378 h 2331505"/>
              <a:gd name="connsiteX45" fmla="*/ 3374265 w 7328079"/>
              <a:gd name="connsiteY45" fmla="*/ 1558772 h 2331505"/>
              <a:gd name="connsiteX46" fmla="*/ 3451538 w 7328079"/>
              <a:gd name="connsiteY46" fmla="*/ 1674682 h 2331505"/>
              <a:gd name="connsiteX47" fmla="*/ 3618964 w 7328079"/>
              <a:gd name="connsiteY47" fmla="*/ 1777713 h 2331505"/>
              <a:gd name="connsiteX48" fmla="*/ 3657600 w 7328079"/>
              <a:gd name="connsiteY48" fmla="*/ 1803471 h 2331505"/>
              <a:gd name="connsiteX49" fmla="*/ 3696237 w 7328079"/>
              <a:gd name="connsiteY49" fmla="*/ 1854987 h 2331505"/>
              <a:gd name="connsiteX50" fmla="*/ 3734873 w 7328079"/>
              <a:gd name="connsiteY50" fmla="*/ 1880744 h 2331505"/>
              <a:gd name="connsiteX51" fmla="*/ 3786389 w 7328079"/>
              <a:gd name="connsiteY51" fmla="*/ 1919381 h 2331505"/>
              <a:gd name="connsiteX52" fmla="*/ 3825026 w 7328079"/>
              <a:gd name="connsiteY52" fmla="*/ 1970896 h 2331505"/>
              <a:gd name="connsiteX53" fmla="*/ 3928057 w 7328079"/>
              <a:gd name="connsiteY53" fmla="*/ 2061049 h 2331505"/>
              <a:gd name="connsiteX54" fmla="*/ 3992451 w 7328079"/>
              <a:gd name="connsiteY54" fmla="*/ 2112564 h 2331505"/>
              <a:gd name="connsiteX55" fmla="*/ 4031088 w 7328079"/>
              <a:gd name="connsiteY55" fmla="*/ 2151201 h 2331505"/>
              <a:gd name="connsiteX56" fmla="*/ 4250028 w 7328079"/>
              <a:gd name="connsiteY56" fmla="*/ 2254232 h 2331505"/>
              <a:gd name="connsiteX57" fmla="*/ 4365938 w 7328079"/>
              <a:gd name="connsiteY57" fmla="*/ 2292868 h 2331505"/>
              <a:gd name="connsiteX58" fmla="*/ 4404575 w 7328079"/>
              <a:gd name="connsiteY58" fmla="*/ 2305747 h 2331505"/>
              <a:gd name="connsiteX59" fmla="*/ 4713668 w 7328079"/>
              <a:gd name="connsiteY59" fmla="*/ 2318626 h 2331505"/>
              <a:gd name="connsiteX60" fmla="*/ 4984124 w 7328079"/>
              <a:gd name="connsiteY60" fmla="*/ 2331505 h 2331505"/>
              <a:gd name="connsiteX61" fmla="*/ 5151550 w 7328079"/>
              <a:gd name="connsiteY61" fmla="*/ 2318626 h 2331505"/>
              <a:gd name="connsiteX62" fmla="*/ 5203065 w 7328079"/>
              <a:gd name="connsiteY62" fmla="*/ 2292868 h 2331505"/>
              <a:gd name="connsiteX63" fmla="*/ 5241702 w 7328079"/>
              <a:gd name="connsiteY63" fmla="*/ 2279989 h 2331505"/>
              <a:gd name="connsiteX64" fmla="*/ 5331854 w 7328079"/>
              <a:gd name="connsiteY64" fmla="*/ 2267110 h 2331505"/>
              <a:gd name="connsiteX65" fmla="*/ 5499279 w 7328079"/>
              <a:gd name="connsiteY65" fmla="*/ 2241353 h 2331505"/>
              <a:gd name="connsiteX66" fmla="*/ 5589431 w 7328079"/>
              <a:gd name="connsiteY66" fmla="*/ 2189837 h 2331505"/>
              <a:gd name="connsiteX67" fmla="*/ 5602310 w 7328079"/>
              <a:gd name="connsiteY67" fmla="*/ 2151201 h 2331505"/>
              <a:gd name="connsiteX68" fmla="*/ 5628068 w 7328079"/>
              <a:gd name="connsiteY68" fmla="*/ 2099685 h 2331505"/>
              <a:gd name="connsiteX69" fmla="*/ 5743978 w 7328079"/>
              <a:gd name="connsiteY69" fmla="*/ 2009533 h 2331505"/>
              <a:gd name="connsiteX70" fmla="*/ 5782614 w 7328079"/>
              <a:gd name="connsiteY70" fmla="*/ 1983775 h 2331505"/>
              <a:gd name="connsiteX71" fmla="*/ 5847009 w 7328079"/>
              <a:gd name="connsiteY71" fmla="*/ 1893623 h 2331505"/>
              <a:gd name="connsiteX72" fmla="*/ 5859888 w 7328079"/>
              <a:gd name="connsiteY72" fmla="*/ 1842108 h 2331505"/>
              <a:gd name="connsiteX73" fmla="*/ 5885645 w 7328079"/>
              <a:gd name="connsiteY73" fmla="*/ 1636046 h 2331505"/>
              <a:gd name="connsiteX74" fmla="*/ 5898524 w 7328079"/>
              <a:gd name="connsiteY74" fmla="*/ 1520136 h 2331505"/>
              <a:gd name="connsiteX75" fmla="*/ 5911403 w 7328079"/>
              <a:gd name="connsiteY75" fmla="*/ 1468620 h 2331505"/>
              <a:gd name="connsiteX76" fmla="*/ 5937161 w 7328079"/>
              <a:gd name="connsiteY76" fmla="*/ 1288316 h 2331505"/>
              <a:gd name="connsiteX77" fmla="*/ 5962919 w 7328079"/>
              <a:gd name="connsiteY77" fmla="*/ 1249679 h 2331505"/>
              <a:gd name="connsiteX78" fmla="*/ 6053071 w 7328079"/>
              <a:gd name="connsiteY78" fmla="*/ 1159527 h 2331505"/>
              <a:gd name="connsiteX79" fmla="*/ 6078828 w 7328079"/>
              <a:gd name="connsiteY79" fmla="*/ 927708 h 2331505"/>
              <a:gd name="connsiteX80" fmla="*/ 6104586 w 7328079"/>
              <a:gd name="connsiteY80" fmla="*/ 876192 h 2331505"/>
              <a:gd name="connsiteX81" fmla="*/ 6156102 w 7328079"/>
              <a:gd name="connsiteY81" fmla="*/ 734525 h 2331505"/>
              <a:gd name="connsiteX82" fmla="*/ 6181859 w 7328079"/>
              <a:gd name="connsiteY82" fmla="*/ 670130 h 2331505"/>
              <a:gd name="connsiteX83" fmla="*/ 6194738 w 7328079"/>
              <a:gd name="connsiteY83" fmla="*/ 605736 h 2331505"/>
              <a:gd name="connsiteX84" fmla="*/ 6272011 w 7328079"/>
              <a:gd name="connsiteY84" fmla="*/ 476947 h 2331505"/>
              <a:gd name="connsiteX85" fmla="*/ 6323527 w 7328079"/>
              <a:gd name="connsiteY85" fmla="*/ 322401 h 2331505"/>
              <a:gd name="connsiteX86" fmla="*/ 6349285 w 7328079"/>
              <a:gd name="connsiteY86" fmla="*/ 283764 h 2331505"/>
              <a:gd name="connsiteX87" fmla="*/ 6452316 w 7328079"/>
              <a:gd name="connsiteY87" fmla="*/ 232249 h 2331505"/>
              <a:gd name="connsiteX88" fmla="*/ 6542468 w 7328079"/>
              <a:gd name="connsiteY88" fmla="*/ 193612 h 2331505"/>
              <a:gd name="connsiteX89" fmla="*/ 6619741 w 7328079"/>
              <a:gd name="connsiteY89" fmla="*/ 142096 h 2331505"/>
              <a:gd name="connsiteX90" fmla="*/ 6671257 w 7328079"/>
              <a:gd name="connsiteY90" fmla="*/ 103460 h 2331505"/>
              <a:gd name="connsiteX91" fmla="*/ 6761409 w 7328079"/>
              <a:gd name="connsiteY91" fmla="*/ 77702 h 2331505"/>
              <a:gd name="connsiteX92" fmla="*/ 6864440 w 7328079"/>
              <a:gd name="connsiteY92" fmla="*/ 64823 h 2331505"/>
              <a:gd name="connsiteX93" fmla="*/ 6928834 w 7328079"/>
              <a:gd name="connsiteY93" fmla="*/ 51944 h 2331505"/>
              <a:gd name="connsiteX94" fmla="*/ 7044744 w 7328079"/>
              <a:gd name="connsiteY94" fmla="*/ 429 h 2331505"/>
              <a:gd name="connsiteX95" fmla="*/ 7160654 w 7328079"/>
              <a:gd name="connsiteY95" fmla="*/ 13308 h 2331505"/>
              <a:gd name="connsiteX96" fmla="*/ 7328079 w 7328079"/>
              <a:gd name="connsiteY96" fmla="*/ 64823 h 233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7328079" h="2331505">
                <a:moveTo>
                  <a:pt x="0" y="1429984"/>
                </a:moveTo>
                <a:cubicBezTo>
                  <a:pt x="38637" y="1434277"/>
                  <a:pt x="77036" y="1442863"/>
                  <a:pt x="115910" y="1442863"/>
                </a:cubicBezTo>
                <a:cubicBezTo>
                  <a:pt x="348502" y="1442863"/>
                  <a:pt x="395765" y="1435484"/>
                  <a:pt x="579550" y="1417105"/>
                </a:cubicBezTo>
                <a:cubicBezTo>
                  <a:pt x="605308" y="1408519"/>
                  <a:pt x="635102" y="1407638"/>
                  <a:pt x="656823" y="1391347"/>
                </a:cubicBezTo>
                <a:cubicBezTo>
                  <a:pt x="717341" y="1345957"/>
                  <a:pt x="760707" y="1317226"/>
                  <a:pt x="811369" y="1249679"/>
                </a:cubicBezTo>
                <a:cubicBezTo>
                  <a:pt x="859293" y="1185781"/>
                  <a:pt x="832146" y="1210071"/>
                  <a:pt x="888642" y="1172406"/>
                </a:cubicBezTo>
                <a:cubicBezTo>
                  <a:pt x="897228" y="1159527"/>
                  <a:pt x="905403" y="1146365"/>
                  <a:pt x="914400" y="1133770"/>
                </a:cubicBezTo>
                <a:cubicBezTo>
                  <a:pt x="926876" y="1116303"/>
                  <a:pt x="941130" y="1100114"/>
                  <a:pt x="953037" y="1082254"/>
                </a:cubicBezTo>
                <a:cubicBezTo>
                  <a:pt x="966922" y="1061426"/>
                  <a:pt x="979517" y="1039742"/>
                  <a:pt x="991673" y="1017860"/>
                </a:cubicBezTo>
                <a:cubicBezTo>
                  <a:pt x="1030613" y="947768"/>
                  <a:pt x="1007849" y="967625"/>
                  <a:pt x="1068947" y="889071"/>
                </a:cubicBezTo>
                <a:cubicBezTo>
                  <a:pt x="1168602" y="760943"/>
                  <a:pt x="1131947" y="813887"/>
                  <a:pt x="1184857" y="734525"/>
                </a:cubicBezTo>
                <a:cubicBezTo>
                  <a:pt x="1193443" y="708767"/>
                  <a:pt x="1203470" y="683446"/>
                  <a:pt x="1210614" y="657251"/>
                </a:cubicBezTo>
                <a:cubicBezTo>
                  <a:pt x="1216373" y="636133"/>
                  <a:pt x="1218744" y="614225"/>
                  <a:pt x="1223493" y="592857"/>
                </a:cubicBezTo>
                <a:cubicBezTo>
                  <a:pt x="1243626" y="502260"/>
                  <a:pt x="1227736" y="578005"/>
                  <a:pt x="1249251" y="502705"/>
                </a:cubicBezTo>
                <a:cubicBezTo>
                  <a:pt x="1254114" y="485686"/>
                  <a:pt x="1250474" y="464510"/>
                  <a:pt x="1262130" y="451189"/>
                </a:cubicBezTo>
                <a:cubicBezTo>
                  <a:pt x="1282515" y="427892"/>
                  <a:pt x="1314638" y="418248"/>
                  <a:pt x="1339403" y="399674"/>
                </a:cubicBezTo>
                <a:lnTo>
                  <a:pt x="1390919" y="361037"/>
                </a:lnTo>
                <a:cubicBezTo>
                  <a:pt x="1399505" y="343865"/>
                  <a:pt x="1403101" y="323097"/>
                  <a:pt x="1416676" y="309522"/>
                </a:cubicBezTo>
                <a:cubicBezTo>
                  <a:pt x="1434376" y="291822"/>
                  <a:pt x="1459844" y="284152"/>
                  <a:pt x="1481071" y="270885"/>
                </a:cubicBezTo>
                <a:cubicBezTo>
                  <a:pt x="1494197" y="262681"/>
                  <a:pt x="1507816" y="255036"/>
                  <a:pt x="1519707" y="245127"/>
                </a:cubicBezTo>
                <a:cubicBezTo>
                  <a:pt x="1533699" y="233467"/>
                  <a:pt x="1542308" y="215126"/>
                  <a:pt x="1558344" y="206491"/>
                </a:cubicBezTo>
                <a:cubicBezTo>
                  <a:pt x="1604296" y="181748"/>
                  <a:pt x="1671291" y="160256"/>
                  <a:pt x="1725769" y="142096"/>
                </a:cubicBezTo>
                <a:cubicBezTo>
                  <a:pt x="1863144" y="146389"/>
                  <a:pt x="2000632" y="147936"/>
                  <a:pt x="2137893" y="154975"/>
                </a:cubicBezTo>
                <a:cubicBezTo>
                  <a:pt x="2215498" y="158955"/>
                  <a:pt x="2216129" y="167140"/>
                  <a:pt x="2279561" y="180733"/>
                </a:cubicBezTo>
                <a:cubicBezTo>
                  <a:pt x="2322369" y="189906"/>
                  <a:pt x="2366817" y="192646"/>
                  <a:pt x="2408350" y="206491"/>
                </a:cubicBezTo>
                <a:cubicBezTo>
                  <a:pt x="2441454" y="217526"/>
                  <a:pt x="2462924" y="225781"/>
                  <a:pt x="2498502" y="232249"/>
                </a:cubicBezTo>
                <a:cubicBezTo>
                  <a:pt x="2528368" y="237679"/>
                  <a:pt x="2558603" y="240834"/>
                  <a:pt x="2588654" y="245127"/>
                </a:cubicBezTo>
                <a:cubicBezTo>
                  <a:pt x="2620183" y="255637"/>
                  <a:pt x="2650957" y="263872"/>
                  <a:pt x="2678806" y="283764"/>
                </a:cubicBezTo>
                <a:cubicBezTo>
                  <a:pt x="2693627" y="294350"/>
                  <a:pt x="2704563" y="309522"/>
                  <a:pt x="2717442" y="322401"/>
                </a:cubicBezTo>
                <a:cubicBezTo>
                  <a:pt x="2776458" y="528955"/>
                  <a:pt x="2711498" y="336271"/>
                  <a:pt x="2768958" y="451189"/>
                </a:cubicBezTo>
                <a:cubicBezTo>
                  <a:pt x="2789091" y="491454"/>
                  <a:pt x="2774094" y="501139"/>
                  <a:pt x="2807595" y="541341"/>
                </a:cubicBezTo>
                <a:cubicBezTo>
                  <a:pt x="2817504" y="553232"/>
                  <a:pt x="2833352" y="558513"/>
                  <a:pt x="2846231" y="567099"/>
                </a:cubicBezTo>
                <a:cubicBezTo>
                  <a:pt x="2854817" y="588564"/>
                  <a:pt x="2862600" y="610368"/>
                  <a:pt x="2871989" y="631494"/>
                </a:cubicBezTo>
                <a:cubicBezTo>
                  <a:pt x="2879786" y="649038"/>
                  <a:pt x="2890617" y="665184"/>
                  <a:pt x="2897747" y="683009"/>
                </a:cubicBezTo>
                <a:cubicBezTo>
                  <a:pt x="2907831" y="708218"/>
                  <a:pt x="2908443" y="737691"/>
                  <a:pt x="2923504" y="760282"/>
                </a:cubicBezTo>
                <a:cubicBezTo>
                  <a:pt x="2932090" y="773161"/>
                  <a:pt x="2941582" y="785480"/>
                  <a:pt x="2949262" y="798919"/>
                </a:cubicBezTo>
                <a:cubicBezTo>
                  <a:pt x="2958787" y="815588"/>
                  <a:pt x="2964845" y="834154"/>
                  <a:pt x="2975020" y="850434"/>
                </a:cubicBezTo>
                <a:cubicBezTo>
                  <a:pt x="2986397" y="868636"/>
                  <a:pt x="3000778" y="884778"/>
                  <a:pt x="3013657" y="901950"/>
                </a:cubicBezTo>
                <a:cubicBezTo>
                  <a:pt x="3042449" y="1161100"/>
                  <a:pt x="3009208" y="935671"/>
                  <a:pt x="3039414" y="1056496"/>
                </a:cubicBezTo>
                <a:cubicBezTo>
                  <a:pt x="3044125" y="1075340"/>
                  <a:pt x="3052087" y="1136629"/>
                  <a:pt x="3065172" y="1159527"/>
                </a:cubicBezTo>
                <a:cubicBezTo>
                  <a:pt x="3075822" y="1178164"/>
                  <a:pt x="3091333" y="1193576"/>
                  <a:pt x="3103809" y="1211043"/>
                </a:cubicBezTo>
                <a:cubicBezTo>
                  <a:pt x="3132666" y="1251443"/>
                  <a:pt x="3126862" y="1254492"/>
                  <a:pt x="3168203" y="1288316"/>
                </a:cubicBezTo>
                <a:cubicBezTo>
                  <a:pt x="3329906" y="1420618"/>
                  <a:pt x="3222167" y="1316522"/>
                  <a:pt x="3309871" y="1404226"/>
                </a:cubicBezTo>
                <a:cubicBezTo>
                  <a:pt x="3314164" y="1417105"/>
                  <a:pt x="3316015" y="1431076"/>
                  <a:pt x="3322750" y="1442863"/>
                </a:cubicBezTo>
                <a:cubicBezTo>
                  <a:pt x="3333399" y="1461499"/>
                  <a:pt x="3352668" y="1474763"/>
                  <a:pt x="3361386" y="1494378"/>
                </a:cubicBezTo>
                <a:cubicBezTo>
                  <a:pt x="3370276" y="1514381"/>
                  <a:pt x="3367343" y="1538006"/>
                  <a:pt x="3374265" y="1558772"/>
                </a:cubicBezTo>
                <a:cubicBezTo>
                  <a:pt x="3386804" y="1596388"/>
                  <a:pt x="3424557" y="1650399"/>
                  <a:pt x="3451538" y="1674682"/>
                </a:cubicBezTo>
                <a:cubicBezTo>
                  <a:pt x="3485084" y="1704874"/>
                  <a:pt x="3583018" y="1756146"/>
                  <a:pt x="3618964" y="1777713"/>
                </a:cubicBezTo>
                <a:cubicBezTo>
                  <a:pt x="3632237" y="1785677"/>
                  <a:pt x="3646655" y="1792526"/>
                  <a:pt x="3657600" y="1803471"/>
                </a:cubicBezTo>
                <a:cubicBezTo>
                  <a:pt x="3672778" y="1818649"/>
                  <a:pt x="3681059" y="1839809"/>
                  <a:pt x="3696237" y="1854987"/>
                </a:cubicBezTo>
                <a:cubicBezTo>
                  <a:pt x="3707182" y="1865932"/>
                  <a:pt x="3722278" y="1871748"/>
                  <a:pt x="3734873" y="1880744"/>
                </a:cubicBezTo>
                <a:cubicBezTo>
                  <a:pt x="3752340" y="1893220"/>
                  <a:pt x="3771211" y="1904203"/>
                  <a:pt x="3786389" y="1919381"/>
                </a:cubicBezTo>
                <a:cubicBezTo>
                  <a:pt x="3801567" y="1934559"/>
                  <a:pt x="3810766" y="1954853"/>
                  <a:pt x="3825026" y="1970896"/>
                </a:cubicBezTo>
                <a:cubicBezTo>
                  <a:pt x="3879820" y="2032540"/>
                  <a:pt x="3874638" y="2025436"/>
                  <a:pt x="3928057" y="2061049"/>
                </a:cubicBezTo>
                <a:cubicBezTo>
                  <a:pt x="3985661" y="2147456"/>
                  <a:pt x="3917802" y="2062798"/>
                  <a:pt x="3992451" y="2112564"/>
                </a:cubicBezTo>
                <a:cubicBezTo>
                  <a:pt x="4007606" y="2122667"/>
                  <a:pt x="4015470" y="2141830"/>
                  <a:pt x="4031088" y="2151201"/>
                </a:cubicBezTo>
                <a:cubicBezTo>
                  <a:pt x="4324705" y="2327371"/>
                  <a:pt x="4084636" y="2171537"/>
                  <a:pt x="4250028" y="2254232"/>
                </a:cubicBezTo>
                <a:cubicBezTo>
                  <a:pt x="4357579" y="2308007"/>
                  <a:pt x="4193792" y="2254613"/>
                  <a:pt x="4365938" y="2292868"/>
                </a:cubicBezTo>
                <a:cubicBezTo>
                  <a:pt x="4379190" y="2295813"/>
                  <a:pt x="4391036" y="2304744"/>
                  <a:pt x="4404575" y="2305747"/>
                </a:cubicBezTo>
                <a:cubicBezTo>
                  <a:pt x="4507414" y="2313365"/>
                  <a:pt x="4610649" y="2314047"/>
                  <a:pt x="4713668" y="2318626"/>
                </a:cubicBezTo>
                <a:lnTo>
                  <a:pt x="4984124" y="2331505"/>
                </a:lnTo>
                <a:cubicBezTo>
                  <a:pt x="5039933" y="2327212"/>
                  <a:pt x="5096428" y="2328353"/>
                  <a:pt x="5151550" y="2318626"/>
                </a:cubicBezTo>
                <a:cubicBezTo>
                  <a:pt x="5170456" y="2315290"/>
                  <a:pt x="5185419" y="2300431"/>
                  <a:pt x="5203065" y="2292868"/>
                </a:cubicBezTo>
                <a:cubicBezTo>
                  <a:pt x="5215543" y="2287520"/>
                  <a:pt x="5228390" y="2282651"/>
                  <a:pt x="5241702" y="2279989"/>
                </a:cubicBezTo>
                <a:cubicBezTo>
                  <a:pt x="5271468" y="2274036"/>
                  <a:pt x="5301851" y="2271726"/>
                  <a:pt x="5331854" y="2267110"/>
                </a:cubicBezTo>
                <a:cubicBezTo>
                  <a:pt x="5564155" y="2231372"/>
                  <a:pt x="5237867" y="2278698"/>
                  <a:pt x="5499279" y="2241353"/>
                </a:cubicBezTo>
                <a:cubicBezTo>
                  <a:pt x="5511956" y="2235014"/>
                  <a:pt x="5577294" y="2205008"/>
                  <a:pt x="5589431" y="2189837"/>
                </a:cubicBezTo>
                <a:cubicBezTo>
                  <a:pt x="5597911" y="2179236"/>
                  <a:pt x="5596962" y="2163679"/>
                  <a:pt x="5602310" y="2151201"/>
                </a:cubicBezTo>
                <a:cubicBezTo>
                  <a:pt x="5609873" y="2133554"/>
                  <a:pt x="5616075" y="2114677"/>
                  <a:pt x="5628068" y="2099685"/>
                </a:cubicBezTo>
                <a:cubicBezTo>
                  <a:pt x="5691248" y="2020710"/>
                  <a:pt x="5679613" y="2030988"/>
                  <a:pt x="5743978" y="2009533"/>
                </a:cubicBezTo>
                <a:cubicBezTo>
                  <a:pt x="5756857" y="2000947"/>
                  <a:pt x="5771669" y="1994720"/>
                  <a:pt x="5782614" y="1983775"/>
                </a:cubicBezTo>
                <a:cubicBezTo>
                  <a:pt x="5798591" y="1967798"/>
                  <a:pt x="5832382" y="1915563"/>
                  <a:pt x="5847009" y="1893623"/>
                </a:cubicBezTo>
                <a:cubicBezTo>
                  <a:pt x="5851302" y="1876451"/>
                  <a:pt x="5857820" y="1859687"/>
                  <a:pt x="5859888" y="1842108"/>
                </a:cubicBezTo>
                <a:cubicBezTo>
                  <a:pt x="5885197" y="1626979"/>
                  <a:pt x="5852303" y="1736070"/>
                  <a:pt x="5885645" y="1636046"/>
                </a:cubicBezTo>
                <a:cubicBezTo>
                  <a:pt x="5889938" y="1597409"/>
                  <a:pt x="5892613" y="1558558"/>
                  <a:pt x="5898524" y="1520136"/>
                </a:cubicBezTo>
                <a:cubicBezTo>
                  <a:pt x="5901216" y="1502641"/>
                  <a:pt x="5908493" y="1486080"/>
                  <a:pt x="5911403" y="1468620"/>
                </a:cubicBezTo>
                <a:cubicBezTo>
                  <a:pt x="5921384" y="1408735"/>
                  <a:pt x="5903484" y="1338831"/>
                  <a:pt x="5937161" y="1288316"/>
                </a:cubicBezTo>
                <a:cubicBezTo>
                  <a:pt x="5945747" y="1275437"/>
                  <a:pt x="5952564" y="1261184"/>
                  <a:pt x="5962919" y="1249679"/>
                </a:cubicBezTo>
                <a:cubicBezTo>
                  <a:pt x="5991349" y="1218090"/>
                  <a:pt x="6053071" y="1159527"/>
                  <a:pt x="6053071" y="1159527"/>
                </a:cubicBezTo>
                <a:cubicBezTo>
                  <a:pt x="6056199" y="1115730"/>
                  <a:pt x="6054572" y="992392"/>
                  <a:pt x="6078828" y="927708"/>
                </a:cubicBezTo>
                <a:cubicBezTo>
                  <a:pt x="6085569" y="909731"/>
                  <a:pt x="6096789" y="893736"/>
                  <a:pt x="6104586" y="876192"/>
                </a:cubicBezTo>
                <a:cubicBezTo>
                  <a:pt x="6136583" y="804199"/>
                  <a:pt x="6127549" y="813048"/>
                  <a:pt x="6156102" y="734525"/>
                </a:cubicBezTo>
                <a:cubicBezTo>
                  <a:pt x="6164002" y="712798"/>
                  <a:pt x="6175216" y="692273"/>
                  <a:pt x="6181859" y="670130"/>
                </a:cubicBezTo>
                <a:cubicBezTo>
                  <a:pt x="6188149" y="649163"/>
                  <a:pt x="6185680" y="625664"/>
                  <a:pt x="6194738" y="605736"/>
                </a:cubicBezTo>
                <a:cubicBezTo>
                  <a:pt x="6231485" y="524894"/>
                  <a:pt x="6248174" y="548458"/>
                  <a:pt x="6272011" y="476947"/>
                </a:cubicBezTo>
                <a:cubicBezTo>
                  <a:pt x="6311418" y="358724"/>
                  <a:pt x="6277060" y="403717"/>
                  <a:pt x="6323527" y="322401"/>
                </a:cubicBezTo>
                <a:cubicBezTo>
                  <a:pt x="6331207" y="308962"/>
                  <a:pt x="6338340" y="294709"/>
                  <a:pt x="6349285" y="283764"/>
                </a:cubicBezTo>
                <a:cubicBezTo>
                  <a:pt x="6376655" y="256394"/>
                  <a:pt x="6419107" y="247008"/>
                  <a:pt x="6452316" y="232249"/>
                </a:cubicBezTo>
                <a:cubicBezTo>
                  <a:pt x="6547812" y="189807"/>
                  <a:pt x="6463104" y="220067"/>
                  <a:pt x="6542468" y="193612"/>
                </a:cubicBezTo>
                <a:cubicBezTo>
                  <a:pt x="6568226" y="176440"/>
                  <a:pt x="6594975" y="160670"/>
                  <a:pt x="6619741" y="142096"/>
                </a:cubicBezTo>
                <a:cubicBezTo>
                  <a:pt x="6636913" y="129217"/>
                  <a:pt x="6652620" y="114109"/>
                  <a:pt x="6671257" y="103460"/>
                </a:cubicBezTo>
                <a:cubicBezTo>
                  <a:pt x="6683868" y="96254"/>
                  <a:pt x="6752551" y="79178"/>
                  <a:pt x="6761409" y="77702"/>
                </a:cubicBezTo>
                <a:cubicBezTo>
                  <a:pt x="6795549" y="72012"/>
                  <a:pt x="6830232" y="70086"/>
                  <a:pt x="6864440" y="64823"/>
                </a:cubicBezTo>
                <a:cubicBezTo>
                  <a:pt x="6886075" y="61494"/>
                  <a:pt x="6907369" y="56237"/>
                  <a:pt x="6928834" y="51944"/>
                </a:cubicBezTo>
                <a:cubicBezTo>
                  <a:pt x="6948676" y="42023"/>
                  <a:pt x="7025563" y="1799"/>
                  <a:pt x="7044744" y="429"/>
                </a:cubicBezTo>
                <a:cubicBezTo>
                  <a:pt x="7083520" y="-2341"/>
                  <a:pt x="7122017" y="9015"/>
                  <a:pt x="7160654" y="13308"/>
                </a:cubicBezTo>
                <a:cubicBezTo>
                  <a:pt x="7262931" y="81492"/>
                  <a:pt x="7206970" y="64823"/>
                  <a:pt x="7328079" y="648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23493" y="4649273"/>
            <a:ext cx="7315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16687" y="3532430"/>
            <a:ext cx="25758" cy="110396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62918" y="4649273"/>
            <a:ext cx="23612" cy="105606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8186" y="4397557"/>
            <a:ext cx="12170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1. RESTING POSITION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1423" y="3839135"/>
            <a:ext cx="1217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3. AMPLITUDE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5066997"/>
            <a:ext cx="1217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AMPLITUDE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6687" y="3257941"/>
            <a:ext cx="1217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2. CREST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3009" y="3130740"/>
            <a:ext cx="1217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CREST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4709" y="5743338"/>
            <a:ext cx="1217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4. TROUGH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3776" y="7246772"/>
            <a:ext cx="1217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WAVELENGTH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3827873" y="5032792"/>
            <a:ext cx="1486108" cy="28569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3116687" y="4706836"/>
            <a:ext cx="25758" cy="9572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09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0461" y="2449534"/>
            <a:ext cx="85258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4. Draw </a:t>
            </a:r>
            <a:r>
              <a:rPr lang="en-US" sz="2800" b="1" dirty="0"/>
              <a:t>a LONGITUDINAL wave in a spring and LABEL ALL 3 PARTS.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longitudinal 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61" y="3663363"/>
            <a:ext cx="634365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020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1" y="1998983"/>
            <a:ext cx="85773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5. FIND </a:t>
            </a:r>
            <a:r>
              <a:rPr lang="en-US" sz="2800" b="1" dirty="0"/>
              <a:t>THE VELOCITY of  a wave with a frequency of 10 Hz and a wavelength of 14 m</a:t>
            </a:r>
            <a:r>
              <a:rPr lang="en-US" sz="2800" b="1" dirty="0" smtClean="0"/>
              <a:t>.</a:t>
            </a:r>
          </a:p>
          <a:p>
            <a:endParaRPr lang="en-US" sz="2800" b="1" dirty="0"/>
          </a:p>
          <a:p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v = </a:t>
            </a:r>
            <a:r>
              <a:rPr lang="en-US" sz="2800" b="1" dirty="0" smtClean="0">
                <a:solidFill>
                  <a:srgbClr val="FF0000"/>
                </a:solidFill>
              </a:rPr>
              <a:t>10 Hz </a:t>
            </a:r>
            <a:r>
              <a:rPr lang="en-US" sz="2800" b="1" dirty="0" smtClean="0">
                <a:solidFill>
                  <a:srgbClr val="FF0000"/>
                </a:solidFill>
              </a:rPr>
              <a:t>* 14 </a:t>
            </a:r>
            <a:r>
              <a:rPr lang="en-US" sz="2800" b="1" dirty="0">
                <a:solidFill>
                  <a:srgbClr val="FF0000"/>
                </a:solidFill>
              </a:rPr>
              <a:t>m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v = </a:t>
            </a:r>
            <a:r>
              <a:rPr lang="en-US" sz="2800" b="1" dirty="0" smtClean="0">
                <a:solidFill>
                  <a:srgbClr val="FF0000"/>
                </a:solidFill>
              </a:rPr>
              <a:t>140 m/s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5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3" y="1223283"/>
            <a:ext cx="8397026" cy="5339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/>
              <a:t>_________________is the maximum distance that matter is displaced from the resting position.</a:t>
            </a:r>
          </a:p>
          <a:p>
            <a:pPr marL="457200" indent="-457200">
              <a:buAutoNum type="arabicPeriod"/>
            </a:pPr>
            <a:endParaRPr lang="en-US" b="1" dirty="0"/>
          </a:p>
          <a:p>
            <a:pPr marL="457200" indent="-457200">
              <a:buAutoNum type="arabicPeriod"/>
            </a:pPr>
            <a:r>
              <a:rPr lang="en-US" b="1" dirty="0" smtClean="0"/>
              <a:t>________________ waves occur when the motion of the medium is at right angles (perpendicular) to the direction of the wave.</a:t>
            </a:r>
          </a:p>
          <a:p>
            <a:pPr marL="457200" indent="-457200">
              <a:buAutoNum type="arabicPeriod"/>
            </a:pPr>
            <a:endParaRPr lang="en-US" b="1" dirty="0" smtClean="0"/>
          </a:p>
          <a:p>
            <a:pPr marL="457200" indent="-457200">
              <a:buAutoNum type="arabicPeriod"/>
            </a:pPr>
            <a:endParaRPr lang="en-US" b="1" dirty="0" smtClean="0"/>
          </a:p>
          <a:p>
            <a:pPr marL="457200" indent="-457200">
              <a:buAutoNum type="arabicPeriod"/>
            </a:pPr>
            <a:r>
              <a:rPr lang="en-US" b="1" dirty="0" smtClean="0"/>
              <a:t>Draw a TRANSEVERSE wave in a string and LABEL ALL 5 PARTS.</a:t>
            </a:r>
          </a:p>
          <a:p>
            <a:pPr marL="457200" indent="-457200">
              <a:buAutoNum type="arabicPeriod"/>
            </a:pPr>
            <a:endParaRPr lang="en-US" b="1" dirty="0" smtClean="0"/>
          </a:p>
          <a:p>
            <a:endParaRPr lang="en-US" b="1" dirty="0" smtClean="0"/>
          </a:p>
          <a:p>
            <a:pPr marL="457200" indent="-457200">
              <a:buAutoNum type="arabicPeriod"/>
            </a:pPr>
            <a:endParaRPr lang="en-US" b="1" dirty="0"/>
          </a:p>
          <a:p>
            <a:r>
              <a:rPr lang="en-US" b="1" dirty="0" smtClean="0"/>
              <a:t>4.     Draw </a:t>
            </a:r>
            <a:r>
              <a:rPr lang="en-US" b="1" dirty="0"/>
              <a:t>a </a:t>
            </a:r>
            <a:r>
              <a:rPr lang="en-US" b="1" dirty="0" smtClean="0"/>
              <a:t>LONGITUDINAL </a:t>
            </a:r>
            <a:r>
              <a:rPr lang="en-US" b="1" dirty="0"/>
              <a:t>wave in a </a:t>
            </a:r>
            <a:r>
              <a:rPr lang="en-US" b="1" dirty="0" smtClean="0"/>
              <a:t>spring </a:t>
            </a:r>
            <a:r>
              <a:rPr lang="en-US" b="1" dirty="0"/>
              <a:t>and LABEL ALL </a:t>
            </a:r>
            <a:r>
              <a:rPr lang="en-US" b="1" dirty="0" smtClean="0"/>
              <a:t>3 </a:t>
            </a:r>
            <a:r>
              <a:rPr lang="en-US" b="1" dirty="0"/>
              <a:t>PARTS</a:t>
            </a:r>
            <a:r>
              <a:rPr lang="en-US" b="1" dirty="0" smtClean="0"/>
              <a:t>.</a:t>
            </a:r>
          </a:p>
          <a:p>
            <a:pPr marL="457200" indent="-457200">
              <a:buAutoNum type="arabicPeriod"/>
            </a:pPr>
            <a:endParaRPr lang="en-US" b="1" dirty="0"/>
          </a:p>
          <a:p>
            <a:pPr marL="457200" indent="-457200">
              <a:buAutoNum type="arabicPeriod"/>
            </a:pPr>
            <a:endParaRPr lang="en-US" b="1" dirty="0" smtClean="0"/>
          </a:p>
          <a:p>
            <a:r>
              <a:rPr lang="en-US" b="1" dirty="0" smtClean="0"/>
              <a:t>5.     FIND THE VELOCITY of  a wave with a frequency of 10 Hz and a wavelength of 14 m.</a:t>
            </a:r>
            <a:endParaRPr lang="en-US" b="1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654999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221</Words>
  <Application>Microsoft Office PowerPoint</Application>
  <PresentationFormat>Custom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Alfred, Stephen R.</dc:creator>
  <cp:lastModifiedBy>Alfred, Stephen R.</cp:lastModifiedBy>
  <cp:revision>9</cp:revision>
  <dcterms:created xsi:type="dcterms:W3CDTF">2017-02-02T14:28:47Z</dcterms:created>
  <dcterms:modified xsi:type="dcterms:W3CDTF">2017-02-10T16:36:14Z</dcterms:modified>
</cp:coreProperties>
</file>