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5244" r:id="rId1"/>
    <p:sldMasterId id="2147485245" r:id="rId2"/>
    <p:sldMasterId id="2147483648" r:id="rId3"/>
  </p:sldMasterIdLst>
  <p:notesMasterIdLst>
    <p:notesMasterId r:id="rId19"/>
  </p:notesMasterIdLst>
  <p:handoutMasterIdLst>
    <p:handoutMasterId r:id="rId20"/>
  </p:handoutMasterIdLst>
  <p:sldIdLst>
    <p:sldId id="753" r:id="rId4"/>
    <p:sldId id="785" r:id="rId5"/>
    <p:sldId id="786" r:id="rId6"/>
    <p:sldId id="787" r:id="rId7"/>
    <p:sldId id="797" r:id="rId8"/>
    <p:sldId id="788" r:id="rId9"/>
    <p:sldId id="789" r:id="rId10"/>
    <p:sldId id="790" r:id="rId11"/>
    <p:sldId id="802" r:id="rId12"/>
    <p:sldId id="792" r:id="rId13"/>
    <p:sldId id="812" r:id="rId14"/>
    <p:sldId id="811" r:id="rId15"/>
    <p:sldId id="810" r:id="rId16"/>
    <p:sldId id="793" r:id="rId17"/>
    <p:sldId id="794"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Alegreya Sans"/>
      <p:regular r:id="rId25"/>
      <p:bold r:id="rId26"/>
      <p:italic r:id="rId27"/>
    </p:embeddedFont>
    <p:embeddedFont>
      <p:font typeface="Verdana" panose="020B0604030504040204" pitchFamily="34" charset="0"/>
      <p:regular r:id="rId28"/>
      <p:bold r:id="rId29"/>
      <p:italic r:id="rId30"/>
      <p:boldItalic r:id="rId31"/>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31D"/>
    <a:srgbClr val="934B94"/>
    <a:srgbClr val="934C92"/>
    <a:srgbClr val="3398DD"/>
    <a:srgbClr val="45A1E0"/>
    <a:srgbClr val="2584C6"/>
    <a:srgbClr val="018EAC"/>
    <a:srgbClr val="6DC068"/>
    <a:srgbClr val="674FFF"/>
    <a:srgbClr val="747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636" autoAdjust="0"/>
  </p:normalViewPr>
  <p:slideViewPr>
    <p:cSldViewPr snapToGrid="0" snapToObjects="1">
      <p:cViewPr varScale="1">
        <p:scale>
          <a:sx n="79" d="100"/>
          <a:sy n="79" d="100"/>
        </p:scale>
        <p:origin x="10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269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83B4647-6FE3-204B-90C1-F510D5C409CE}" type="datetime1">
              <a:rPr lang="en-US"/>
              <a:pPr>
                <a:defRPr/>
              </a:pPr>
              <a:t>3/29/2017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D8818C-1885-7542-818F-6B47C055438B}" type="slidenum">
              <a:rPr lang="en-US"/>
              <a:pPr>
                <a:defRPr/>
              </a:pPr>
              <a:t>‹#›</a:t>
            </a:fld>
            <a:endParaRPr lang="en-US"/>
          </a:p>
        </p:txBody>
      </p:sp>
    </p:spTree>
    <p:extLst>
      <p:ext uri="{BB962C8B-B14F-4D97-AF65-F5344CB8AC3E}">
        <p14:creationId xmlns:p14="http://schemas.microsoft.com/office/powerpoint/2010/main" val="28085218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1CAC55-C106-4341-A003-D14E548FEA0E}" type="datetime1">
              <a:rPr lang="en-US"/>
              <a:pPr>
                <a:defRPr/>
              </a:pPr>
              <a:t>3/29/2017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DC5960D-F02B-F24D-8D19-D730EB85240C}" type="slidenum">
              <a:rPr lang="en-US"/>
              <a:pPr>
                <a:defRPr/>
              </a:pPr>
              <a:t>‹#›</a:t>
            </a:fld>
            <a:endParaRPr lang="en-US"/>
          </a:p>
        </p:txBody>
      </p:sp>
    </p:spTree>
    <p:extLst>
      <p:ext uri="{BB962C8B-B14F-4D97-AF65-F5344CB8AC3E}">
        <p14:creationId xmlns:p14="http://schemas.microsoft.com/office/powerpoint/2010/main" val="3842913056"/>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DC5960D-F02B-F24D-8D19-D730EB85240C}" type="slidenum">
              <a:rPr lang="en-US" smtClean="0"/>
              <a:pPr>
                <a:defRPr/>
              </a:pPr>
              <a:t>2</a:t>
            </a:fld>
            <a:endParaRPr lang="en-US"/>
          </a:p>
        </p:txBody>
      </p:sp>
    </p:spTree>
    <p:extLst>
      <p:ext uri="{BB962C8B-B14F-4D97-AF65-F5344CB8AC3E}">
        <p14:creationId xmlns:p14="http://schemas.microsoft.com/office/powerpoint/2010/main" val="402200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74FFF"/>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404685" y="5467499"/>
            <a:ext cx="688368" cy="457200"/>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1800" b="1" dirty="0" smtClean="0">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65A</a:t>
            </a:r>
          </a:p>
        </p:txBody>
      </p:sp>
      <p:sp>
        <p:nvSpPr>
          <p:cNvPr id="8" name="Title 1"/>
          <p:cNvSpPr txBox="1">
            <a:spLocks/>
          </p:cNvSpPr>
          <p:nvPr userDrawn="1"/>
        </p:nvSpPr>
        <p:spPr>
          <a:xfrm>
            <a:off x="1068512" y="5413195"/>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700" b="1" dirty="0" smtClean="0">
                <a:solidFill>
                  <a:srgbClr val="F8931D"/>
                </a:solidFill>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Energy and Magnetic Fields</a:t>
            </a:r>
          </a:p>
        </p:txBody>
      </p:sp>
    </p:spTree>
    <p:extLst>
      <p:ext uri="{BB962C8B-B14F-4D97-AF65-F5344CB8AC3E}">
        <p14:creationId xmlns:p14="http://schemas.microsoft.com/office/powerpoint/2010/main" val="8638573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visit the Challen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11" name="Content Placeholder 6"/>
          <p:cNvSpPr>
            <a:spLocks noGrp="1"/>
          </p:cNvSpPr>
          <p:nvPr>
            <p:ph sz="quarter" idx="11"/>
          </p:nvPr>
        </p:nvSpPr>
        <p:spPr>
          <a:xfrm>
            <a:off x="882358" y="1883180"/>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12" name="Content Placeholder 4"/>
          <p:cNvSpPr>
            <a:spLocks noGrp="1"/>
          </p:cNvSpPr>
          <p:nvPr>
            <p:ph sz="quarter" idx="10"/>
          </p:nvPr>
        </p:nvSpPr>
        <p:spPr>
          <a:xfrm>
            <a:off x="882359" y="2482228"/>
            <a:ext cx="7913979" cy="4083266"/>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44000" cy="1368180"/>
          </a:xfrm>
          <a:prstGeom prst="rect">
            <a:avLst/>
          </a:prstGeom>
        </p:spPr>
      </p:pic>
    </p:spTree>
    <p:extLst>
      <p:ext uri="{BB962C8B-B14F-4D97-AF65-F5344CB8AC3E}">
        <p14:creationId xmlns:p14="http://schemas.microsoft.com/office/powerpoint/2010/main" val="31964026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11" name="Content Placeholder 6"/>
          <p:cNvSpPr>
            <a:spLocks noGrp="1"/>
          </p:cNvSpPr>
          <p:nvPr>
            <p:ph sz="quarter" idx="11"/>
          </p:nvPr>
        </p:nvSpPr>
        <p:spPr>
          <a:xfrm>
            <a:off x="882358" y="1883180"/>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12" name="Content Placeholder 4"/>
          <p:cNvSpPr>
            <a:spLocks noGrp="1"/>
          </p:cNvSpPr>
          <p:nvPr>
            <p:ph sz="quarter" idx="10"/>
          </p:nvPr>
        </p:nvSpPr>
        <p:spPr>
          <a:xfrm>
            <a:off x="882359" y="2482228"/>
            <a:ext cx="7913979" cy="4083266"/>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44000" cy="1368180"/>
          </a:xfrm>
          <a:prstGeom prst="rect">
            <a:avLst/>
          </a:prstGeom>
        </p:spPr>
      </p:pic>
    </p:spTree>
    <p:extLst>
      <p:ext uri="{BB962C8B-B14F-4D97-AF65-F5344CB8AC3E}">
        <p14:creationId xmlns:p14="http://schemas.microsoft.com/office/powerpoint/2010/main" val="17149483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ns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7" name="Content Placeholder 6"/>
          <p:cNvSpPr>
            <a:spLocks noGrp="1"/>
          </p:cNvSpPr>
          <p:nvPr>
            <p:ph sz="quarter" idx="11"/>
          </p:nvPr>
        </p:nvSpPr>
        <p:spPr>
          <a:xfrm>
            <a:off x="882358" y="1883180"/>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9" name="Content Placeholder 4"/>
          <p:cNvSpPr>
            <a:spLocks noGrp="1"/>
          </p:cNvSpPr>
          <p:nvPr>
            <p:ph sz="quarter" idx="10"/>
          </p:nvPr>
        </p:nvSpPr>
        <p:spPr>
          <a:xfrm>
            <a:off x="882359" y="2482228"/>
            <a:ext cx="7913979" cy="4083266"/>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44000" cy="1368180"/>
          </a:xfrm>
          <a:prstGeom prst="rect">
            <a:avLst/>
          </a:prstGeom>
        </p:spPr>
      </p:pic>
    </p:spTree>
    <p:extLst>
      <p:ext uri="{BB962C8B-B14F-4D97-AF65-F5344CB8AC3E}">
        <p14:creationId xmlns:p14="http://schemas.microsoft.com/office/powerpoint/2010/main" val="34373467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b-Aids Terms">
    <p:spTree>
      <p:nvGrpSpPr>
        <p:cNvPr id="1" name=""/>
        <p:cNvGrpSpPr/>
        <p:nvPr/>
      </p:nvGrpSpPr>
      <p:grpSpPr>
        <a:xfrm>
          <a:off x="0" y="0"/>
          <a:ext cx="0" cy="0"/>
          <a:chOff x="0" y="0"/>
          <a:chExt cx="0" cy="0"/>
        </a:xfrm>
      </p:grpSpPr>
      <p:sp>
        <p:nvSpPr>
          <p:cNvPr id="7" name="TextBox 6"/>
          <p:cNvSpPr txBox="1"/>
          <p:nvPr userDrawn="1"/>
        </p:nvSpPr>
        <p:spPr>
          <a:xfrm>
            <a:off x="888999" y="1460498"/>
            <a:ext cx="7408334" cy="3924151"/>
          </a:xfrm>
          <a:prstGeom prst="rect">
            <a:avLst/>
          </a:prstGeom>
          <a:noFill/>
        </p:spPr>
        <p:txBody>
          <a:bodyPr wrap="square" rtlCol="0">
            <a:spAutoFit/>
          </a:bodyPr>
          <a:lstStyle/>
          <a:p>
            <a:pPr>
              <a:buNone/>
            </a:pPr>
            <a:r>
              <a:rPr lang="en-US" sz="1300" b="1" dirty="0" smtClean="0">
                <a:latin typeface="Arial" panose="020B0604020202020204" pitchFamily="34" charset="0"/>
                <a:cs typeface="Arial" panose="020B0604020202020204" pitchFamily="34" charset="0"/>
              </a:rPr>
              <a:t>LIMITED LICENSE TO MODIFY.</a:t>
            </a:r>
            <a:r>
              <a:rPr lang="en-US" sz="1300" dirty="0" smtClean="0">
                <a:latin typeface="Arial" panose="020B0604020202020204" pitchFamily="34" charset="0"/>
                <a:cs typeface="Arial" panose="020B0604020202020204" pitchFamily="34" charset="0"/>
              </a:rPr>
              <a:t> These PowerPoint® slides may be modified only by teachers currently teaching the SEPUP course to customize the unit to match their students’ learning levels or to insert additional teaching aides. Modified slides may be used only by the modifying teacher in his or her classroom, or shared with other teachers of </a:t>
            </a:r>
            <a:r>
              <a:rPr lang="en-US" sz="1300" i="0" dirty="0" smtClean="0">
                <a:latin typeface="Arial" panose="020B0604020202020204" pitchFamily="34" charset="0"/>
                <a:cs typeface="Arial" panose="020B0604020202020204" pitchFamily="34" charset="0"/>
              </a:rPr>
              <a:t>SEPUP </a:t>
            </a:r>
            <a:r>
              <a:rPr lang="en-US" sz="1300" dirty="0" smtClean="0">
                <a:latin typeface="Arial" panose="020B0604020202020204" pitchFamily="34" charset="0"/>
                <a:cs typeface="Arial" panose="020B0604020202020204" pitchFamily="34" charset="0"/>
              </a:rPr>
              <a:t>within the teacher’s school district, with these same restrictions. Modified slides may not be taken out of the classroom or distributed to any non-student person or organization. Except for use with students in the classroom, modified slides may not be published in printed or electronic form, including posting on the Internet. Only text may be modified: photographs and illustrations on the slides may not be modified in any way except to change their size.</a:t>
            </a:r>
          </a:p>
          <a:p>
            <a:pPr>
              <a:buNone/>
            </a:pPr>
            <a:endParaRPr lang="en-US" sz="1300" b="1" dirty="0" smtClean="0">
              <a:latin typeface="Arial" panose="020B0604020202020204" pitchFamily="34" charset="0"/>
              <a:cs typeface="Arial" panose="020B0604020202020204" pitchFamily="34" charset="0"/>
            </a:endParaRPr>
          </a:p>
          <a:p>
            <a:pPr>
              <a:buNone/>
            </a:pPr>
            <a:r>
              <a:rPr lang="en-US" sz="1300" b="1" dirty="0" smtClean="0">
                <a:latin typeface="Arial" panose="020B0604020202020204" pitchFamily="34" charset="0"/>
                <a:cs typeface="Arial" panose="020B0604020202020204" pitchFamily="34" charset="0"/>
              </a:rPr>
              <a:t>DISCLAIMER OF WARRANTY</a:t>
            </a:r>
            <a:r>
              <a:rPr lang="en-US" sz="130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THE </a:t>
            </a:r>
            <a:r>
              <a:rPr lang="en-US" sz="1300" dirty="0" smtClean="0">
                <a:latin typeface="Arial" panose="020B0604020202020204" pitchFamily="34" charset="0"/>
                <a:cs typeface="Arial" panose="020B0604020202020204" pitchFamily="34" charset="0"/>
              </a:rPr>
              <a:t>REGENTS OF THE UNIVERSITY OF CALIFORNIA (“University”) MAKE NO REPRESENTATIONS OR WARRANTIES, EXPRESS OR IMPLIED, INCLUDING BUT NOT LIMITED TO THE IMPLIED WARRANTIES OF MERCHANTABILITY AND FITNESS FOR A PARTICULAR PURPOSE. University will not be liable for any costs, damages, fees or other liability, nor for any direct, indirect, special, incidental or consequential damages (including lost profits) with respect to any claims by the purchaser or user of </a:t>
            </a:r>
            <a:r>
              <a:rPr lang="en-US" sz="1300" i="0" dirty="0" smtClean="0">
                <a:latin typeface="Arial" panose="020B0604020202020204" pitchFamily="34" charset="0"/>
                <a:cs typeface="Arial" panose="020B0604020202020204" pitchFamily="34" charset="0"/>
              </a:rPr>
              <a:t>SEPUP</a:t>
            </a:r>
            <a:r>
              <a:rPr lang="en-US" sz="1300" dirty="0" smtClean="0">
                <a:latin typeface="Arial" panose="020B0604020202020204" pitchFamily="34" charset="0"/>
                <a:cs typeface="Arial" panose="020B0604020202020204" pitchFamily="34" charset="0"/>
              </a:rPr>
              <a:t> or any third party on account of or arising from the use or modifications to the slides. Client acknowledges and accepts that University services are provided on an as-is basis.</a:t>
            </a:r>
            <a:r>
              <a:rPr lang="en-US" sz="1400" b="0" kern="1200" dirty="0" smtClean="0">
                <a:solidFill>
                  <a:schemeClr val="tx1"/>
                </a:solidFill>
                <a:latin typeface="Arial" charset="0"/>
                <a:ea typeface="ヒラギノ角ゴ Pro W3" charset="-128"/>
                <a:cs typeface="ヒラギノ角ゴ Pro W3" charset="-128"/>
              </a:rPr>
              <a:t> </a:t>
            </a:r>
          </a:p>
          <a:p>
            <a:pPr>
              <a:buNone/>
            </a:pPr>
            <a:r>
              <a:rPr lang="en-US" sz="1300" b="1" kern="1200" dirty="0" smtClean="0">
                <a:solidFill>
                  <a:schemeClr val="tx1"/>
                </a:solidFill>
                <a:latin typeface="Arial" charset="0"/>
                <a:ea typeface="ヒラギノ角ゴ Pro W3" charset="-128"/>
                <a:cs typeface="ヒラギノ角ゴ Pro W3" charset="-128"/>
              </a:rPr>
              <a:t>Copyright © 2015 The Regents of the University of California. All rights reserved.</a:t>
            </a:r>
            <a:endParaRPr lang="en-US" sz="1300" b="1" dirty="0" smtClean="0">
              <a:latin typeface="Arial" panose="020B0604020202020204" pitchFamily="34" charset="0"/>
              <a:cs typeface="Arial" panose="020B0604020202020204" pitchFamily="34" charset="0"/>
            </a:endParaRPr>
          </a:p>
        </p:txBody>
      </p:sp>
      <p:sp>
        <p:nvSpPr>
          <p:cNvPr id="8" name="TextBox 7"/>
          <p:cNvSpPr txBox="1"/>
          <p:nvPr userDrawn="1"/>
        </p:nvSpPr>
        <p:spPr>
          <a:xfrm>
            <a:off x="899159" y="5607461"/>
            <a:ext cx="4556762" cy="276999"/>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Header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Sam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Howzit</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  Flickr Creative Commons</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TextBox 8"/>
          <p:cNvSpPr txBox="1"/>
          <p:nvPr userDrawn="1"/>
        </p:nvSpPr>
        <p:spPr>
          <a:xfrm>
            <a:off x="899159" y="5840788"/>
            <a:ext cx="4867184" cy="276999"/>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Slide Design: Shaun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Wegscheid</a:t>
            </a:r>
            <a:r>
              <a:rPr lang="en-US" sz="1200" dirty="0" smtClean="0">
                <a:solidFill>
                  <a:schemeClr val="tx1">
                    <a:lumMod val="65000"/>
                    <a:lumOff val="35000"/>
                  </a:schemeClr>
                </a:solidFill>
                <a:latin typeface="Arial" panose="020B0604020202020204" pitchFamily="34" charset="0"/>
                <a:cs typeface="Arial" panose="020B0604020202020204" pitchFamily="34" charset="0"/>
              </a:rPr>
              <a:t>  |  Fonts: Arial,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Kalinga</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TextBox 9"/>
          <p:cNvSpPr txBox="1"/>
          <p:nvPr userDrawn="1"/>
        </p:nvSpPr>
        <p:spPr>
          <a:xfrm>
            <a:off x="888999" y="5384649"/>
            <a:ext cx="4004734" cy="276999"/>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Title slide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Jean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Scheijen</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  FreeImages.com</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6791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 &amp; Vocab">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214918"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sp>
        <p:nvSpPr>
          <p:cNvPr id="7" name="Footer Placeholder 4"/>
          <p:cNvSpPr>
            <a:spLocks noGrp="1"/>
          </p:cNvSpPr>
          <p:nvPr>
            <p:ph type="ftr" sz="quarter" idx="3"/>
          </p:nvPr>
        </p:nvSpPr>
        <p:spPr>
          <a:xfrm>
            <a:off x="228599" y="4390494"/>
            <a:ext cx="4314825" cy="2161263"/>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“Add TEKS” &amp; “Add Vocab”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endParaRPr lang="en-US" dirty="0"/>
          </a:p>
        </p:txBody>
      </p:sp>
      <p:sp>
        <p:nvSpPr>
          <p:cNvPr id="10" name="Subtitle 2"/>
          <p:cNvSpPr txBox="1">
            <a:spLocks/>
          </p:cNvSpPr>
          <p:nvPr userDrawn="1"/>
        </p:nvSpPr>
        <p:spPr>
          <a:xfrm>
            <a:off x="984860" y="1391971"/>
            <a:ext cx="7967134" cy="742948"/>
          </a:xfrm>
          <a:prstGeom prst="rect">
            <a:avLst/>
          </a:prstGeom>
        </p:spPr>
        <p:txBody>
          <a:bodyPr/>
          <a:lstStyle>
            <a:lvl1pPr marL="0" indent="0" algn="l" defTabSz="457200" rtl="0" eaLnBrk="0" fontAlgn="base" hangingPunct="0">
              <a:spcBef>
                <a:spcPct val="20000"/>
              </a:spcBef>
              <a:spcAft>
                <a:spcPct val="0"/>
              </a:spcAft>
              <a:buFont typeface="Arial" charset="0"/>
              <a:buNone/>
              <a:defRPr sz="2800" kern="1200">
                <a:solidFill>
                  <a:srgbClr val="674F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ヒラギノ角ゴ Pro W3"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ヒラギノ角ゴ Pro W3"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b="0" dirty="0" smtClean="0">
                <a:solidFill>
                  <a:schemeClr val="tx1"/>
                </a:solidFill>
                <a:latin typeface="Arial" panose="020B0604020202020204" pitchFamily="34" charset="0"/>
                <a:cs typeface="Arial" panose="020B0604020202020204" pitchFamily="34" charset="0"/>
              </a:rPr>
              <a:t>Key Vocabulary</a:t>
            </a:r>
            <a:endParaRPr lang="en-US" sz="3000" b="0" dirty="0">
              <a:solidFill>
                <a:schemeClr val="tx1"/>
              </a:solidFill>
              <a:latin typeface="Arial" panose="020B0604020202020204" pitchFamily="34" charset="0"/>
              <a:cs typeface="Arial" panose="020B0604020202020204" pitchFamily="34" charset="0"/>
            </a:endParaRPr>
          </a:p>
        </p:txBody>
      </p:sp>
      <p:sp>
        <p:nvSpPr>
          <p:cNvPr id="11" name="Text Placeholder 3"/>
          <p:cNvSpPr>
            <a:spLocks noGrp="1"/>
          </p:cNvSpPr>
          <p:nvPr>
            <p:ph type="body" sz="quarter" idx="12"/>
          </p:nvPr>
        </p:nvSpPr>
        <p:spPr>
          <a:xfrm>
            <a:off x="5068309"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27679857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7" name="Content Placeholder 6"/>
          <p:cNvSpPr>
            <a:spLocks noGrp="1"/>
          </p:cNvSpPr>
          <p:nvPr>
            <p:ph sz="quarter" idx="11"/>
          </p:nvPr>
        </p:nvSpPr>
        <p:spPr>
          <a:xfrm>
            <a:off x="882358" y="1883180"/>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5" name="Content Placeholder 4"/>
          <p:cNvSpPr>
            <a:spLocks noGrp="1"/>
          </p:cNvSpPr>
          <p:nvPr>
            <p:ph sz="quarter" idx="10"/>
          </p:nvPr>
        </p:nvSpPr>
        <p:spPr>
          <a:xfrm>
            <a:off x="882359" y="2482228"/>
            <a:ext cx="7913979" cy="4083266"/>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sp>
        <p:nvSpPr>
          <p:cNvPr id="10" name="Footer Placeholder 4"/>
          <p:cNvSpPr>
            <a:spLocks noGrp="1"/>
          </p:cNvSpPr>
          <p:nvPr>
            <p:ph type="ftr" sz="quarter" idx="3"/>
          </p:nvPr>
        </p:nvSpPr>
        <p:spPr>
          <a:xfrm>
            <a:off x="228599" y="3071973"/>
            <a:ext cx="5155059" cy="3452651"/>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“Slide Header” &amp; “Slide Content”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p>
          <a:p>
            <a:pPr>
              <a:defRPr/>
            </a:pPr>
            <a:endParaRPr lang="en-US" dirty="0" smtClean="0"/>
          </a:p>
          <a:p>
            <a:pPr>
              <a:defRPr/>
            </a:pPr>
            <a:r>
              <a:rPr lang="en-US" dirty="0" smtClean="0"/>
              <a:t>Heading Notes</a:t>
            </a:r>
          </a:p>
          <a:p>
            <a:pPr>
              <a:defRPr/>
            </a:pPr>
            <a:r>
              <a:rPr lang="en-US" dirty="0" smtClean="0"/>
              <a:t>The heading is in medium weight, as opposed to regular. If the heading spans two lines, the line</a:t>
            </a:r>
            <a:r>
              <a:rPr lang="en-US" baseline="0" dirty="0" smtClean="0"/>
              <a:t> spacing (leading) has been changed to exactly 31.</a:t>
            </a:r>
            <a:endParaRPr lang="en-US" dirty="0" smtClean="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44000" cy="1368180"/>
          </a:xfrm>
          <a:prstGeom prst="rect">
            <a:avLst/>
          </a:prstGeom>
        </p:spPr>
      </p:pic>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12" name="Content Placeholder 6"/>
          <p:cNvSpPr>
            <a:spLocks noGrp="1"/>
          </p:cNvSpPr>
          <p:nvPr>
            <p:ph sz="quarter" idx="11"/>
          </p:nvPr>
        </p:nvSpPr>
        <p:spPr>
          <a:xfrm>
            <a:off x="882358" y="1883180"/>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13" name="Content Placeholder 4"/>
          <p:cNvSpPr>
            <a:spLocks noGrp="1"/>
          </p:cNvSpPr>
          <p:nvPr>
            <p:ph sz="quarter" idx="10"/>
          </p:nvPr>
        </p:nvSpPr>
        <p:spPr>
          <a:xfrm>
            <a:off x="882359" y="2482228"/>
            <a:ext cx="7913979" cy="4083266"/>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44000" cy="1368180"/>
          </a:xfrm>
          <a:prstGeom prst="rect">
            <a:avLst/>
          </a:prstGeom>
        </p:spPr>
      </p:pic>
    </p:spTree>
    <p:extLst>
      <p:ext uri="{BB962C8B-B14F-4D97-AF65-F5344CB8AC3E}">
        <p14:creationId xmlns:p14="http://schemas.microsoft.com/office/powerpoint/2010/main" val="41636010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llen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7" name="Content Placeholder 6"/>
          <p:cNvSpPr>
            <a:spLocks noGrp="1"/>
          </p:cNvSpPr>
          <p:nvPr>
            <p:ph sz="quarter" idx="11"/>
          </p:nvPr>
        </p:nvSpPr>
        <p:spPr>
          <a:xfrm>
            <a:off x="882358" y="1883180"/>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9" name="Content Placeholder 4"/>
          <p:cNvSpPr>
            <a:spLocks noGrp="1"/>
          </p:cNvSpPr>
          <p:nvPr>
            <p:ph sz="quarter" idx="10"/>
          </p:nvPr>
        </p:nvSpPr>
        <p:spPr>
          <a:xfrm>
            <a:off x="882359" y="2482228"/>
            <a:ext cx="7913979" cy="4083266"/>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44000" cy="1368180"/>
          </a:xfrm>
          <a:prstGeom prst="rect">
            <a:avLst/>
          </a:prstGeom>
        </p:spPr>
      </p:pic>
    </p:spTree>
    <p:extLst>
      <p:ext uri="{BB962C8B-B14F-4D97-AF65-F5344CB8AC3E}">
        <p14:creationId xmlns:p14="http://schemas.microsoft.com/office/powerpoint/2010/main" val="111402447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dur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12" name="Content Placeholder 6"/>
          <p:cNvSpPr>
            <a:spLocks noGrp="1"/>
          </p:cNvSpPr>
          <p:nvPr>
            <p:ph sz="quarter" idx="11"/>
          </p:nvPr>
        </p:nvSpPr>
        <p:spPr>
          <a:xfrm>
            <a:off x="882358" y="1883180"/>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13" name="Content Placeholder 4"/>
          <p:cNvSpPr>
            <a:spLocks noGrp="1"/>
          </p:cNvSpPr>
          <p:nvPr>
            <p:ph sz="quarter" idx="10"/>
          </p:nvPr>
        </p:nvSpPr>
        <p:spPr>
          <a:xfrm>
            <a:off x="882359" y="2482228"/>
            <a:ext cx="7913979" cy="4083266"/>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44000" cy="1368180"/>
          </a:xfrm>
          <a:prstGeom prst="rect">
            <a:avLst/>
          </a:prstGeom>
        </p:spPr>
      </p:pic>
    </p:spTree>
    <p:extLst>
      <p:ext uri="{BB962C8B-B14F-4D97-AF65-F5344CB8AC3E}">
        <p14:creationId xmlns:p14="http://schemas.microsoft.com/office/powerpoint/2010/main" val="17007286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low-U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11" name="Content Placeholder 6"/>
          <p:cNvSpPr>
            <a:spLocks noGrp="1"/>
          </p:cNvSpPr>
          <p:nvPr>
            <p:ph sz="quarter" idx="11"/>
          </p:nvPr>
        </p:nvSpPr>
        <p:spPr>
          <a:xfrm>
            <a:off x="882358" y="1883180"/>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12" name="Content Placeholder 4"/>
          <p:cNvSpPr>
            <a:spLocks noGrp="1"/>
          </p:cNvSpPr>
          <p:nvPr>
            <p:ph sz="quarter" idx="10"/>
          </p:nvPr>
        </p:nvSpPr>
        <p:spPr>
          <a:xfrm>
            <a:off x="882359" y="2482228"/>
            <a:ext cx="7913979" cy="4083266"/>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44000" cy="1368180"/>
          </a:xfrm>
          <a:prstGeom prst="rect">
            <a:avLst/>
          </a:prstGeom>
        </p:spPr>
      </p:pic>
    </p:spTree>
    <p:extLst>
      <p:ext uri="{BB962C8B-B14F-4D97-AF65-F5344CB8AC3E}">
        <p14:creationId xmlns:p14="http://schemas.microsoft.com/office/powerpoint/2010/main" val="1528095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alysi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sp>
        <p:nvSpPr>
          <p:cNvPr id="7" name="Content Placeholder 6"/>
          <p:cNvSpPr>
            <a:spLocks noGrp="1"/>
          </p:cNvSpPr>
          <p:nvPr>
            <p:ph sz="quarter" idx="11"/>
          </p:nvPr>
        </p:nvSpPr>
        <p:spPr>
          <a:xfrm>
            <a:off x="882358" y="1883180"/>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9" name="Content Placeholder 4"/>
          <p:cNvSpPr>
            <a:spLocks noGrp="1"/>
          </p:cNvSpPr>
          <p:nvPr>
            <p:ph sz="quarter" idx="10"/>
          </p:nvPr>
        </p:nvSpPr>
        <p:spPr>
          <a:xfrm>
            <a:off x="882359" y="2482228"/>
            <a:ext cx="7913979" cy="4083266"/>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44000" cy="1368180"/>
          </a:xfrm>
          <a:prstGeom prst="rect">
            <a:avLst/>
          </a:prstGeom>
        </p:spPr>
      </p:pic>
    </p:spTree>
    <p:extLst>
      <p:ext uri="{BB962C8B-B14F-4D97-AF65-F5344CB8AC3E}">
        <p14:creationId xmlns:p14="http://schemas.microsoft.com/office/powerpoint/2010/main" val="157807680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36405" cy="685800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97" y="0"/>
            <a:ext cx="9144000" cy="1368180"/>
          </a:xfrm>
          <a:prstGeom prst="rect">
            <a:avLst/>
          </a:prstGeom>
        </p:spPr>
      </p:pic>
    </p:spTree>
    <p:extLst>
      <p:ext uri="{BB962C8B-B14F-4D97-AF65-F5344CB8AC3E}">
        <p14:creationId xmlns:p14="http://schemas.microsoft.com/office/powerpoint/2010/main" val="3170747015"/>
      </p:ext>
    </p:extLst>
  </p:cSld>
  <p:clrMap bg1="lt1" tx1="dk1" bg2="lt2" tx2="dk2" accent1="accent1" accent2="accent2" accent3="accent3" accent4="accent4" accent5="accent5" accent6="accent6" hlink="hlink" folHlink="folHlink"/>
  <p:sldLayoutIdLst>
    <p:sldLayoutId id="2147485246"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36405" cy="685800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97" y="0"/>
            <a:ext cx="9144000" cy="1368180"/>
          </a:xfrm>
          <a:prstGeom prst="rect">
            <a:avLst/>
          </a:prstGeom>
        </p:spPr>
      </p:pic>
    </p:spTree>
    <p:extLst>
      <p:ext uri="{BB962C8B-B14F-4D97-AF65-F5344CB8AC3E}">
        <p14:creationId xmlns:p14="http://schemas.microsoft.com/office/powerpoint/2010/main" val="4009371986"/>
      </p:ext>
    </p:extLst>
  </p:cSld>
  <p:clrMap bg1="lt1" tx1="dk1" bg2="lt2" tx2="dk2" accent1="accent1" accent2="accent2" accent3="accent3" accent4="accent4" accent5="accent5" accent6="accent6" hlink="hlink" folHlink="folHlink"/>
  <p:sldLayoutIdLst>
    <p:sldLayoutId id="2147485247"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txBox="1">
            <a:spLocks/>
          </p:cNvSpPr>
          <p:nvPr userDrawn="1"/>
        </p:nvSpPr>
        <p:spPr>
          <a:xfrm>
            <a:off x="-154114" y="6549845"/>
            <a:ext cx="647272" cy="621517"/>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1600" b="1" dirty="0" smtClean="0">
                <a:solidFill>
                  <a:srgbClr val="F8931D"/>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65A</a:t>
            </a:r>
          </a:p>
        </p:txBody>
      </p:sp>
      <p:sp>
        <p:nvSpPr>
          <p:cNvPr id="6" name="Title 1"/>
          <p:cNvSpPr txBox="1">
            <a:spLocks/>
          </p:cNvSpPr>
          <p:nvPr userDrawn="1"/>
        </p:nvSpPr>
        <p:spPr>
          <a:xfrm>
            <a:off x="429800" y="6549844"/>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1600" b="1" dirty="0" smtClean="0">
                <a:solidFill>
                  <a:srgbClr val="F8931D"/>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Energy and Magnetic Fields</a:t>
            </a: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797" y="0"/>
            <a:ext cx="9144000" cy="1368180"/>
          </a:xfrm>
          <a:prstGeom prst="rect">
            <a:avLst/>
          </a:prstGeom>
        </p:spPr>
      </p:pic>
    </p:spTree>
  </p:cSld>
  <p:clrMap bg1="lt1" tx1="dk1" bg2="lt2" tx2="dk2" accent1="accent1" accent2="accent2" accent3="accent3" accent4="accent4" accent5="accent5" accent6="accent6" hlink="hlink" folHlink="folHlink"/>
  <p:sldLayoutIdLst>
    <p:sldLayoutId id="2147485248" r:id="rId1"/>
    <p:sldLayoutId id="2147485233"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224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Analysis question 1</a:t>
            </a:r>
            <a:endParaRPr lang="en-US" dirty="0"/>
          </a:p>
        </p:txBody>
      </p:sp>
      <p:sp>
        <p:nvSpPr>
          <p:cNvPr id="2" name="Content Placeholder 1"/>
          <p:cNvSpPr>
            <a:spLocks noGrp="1"/>
          </p:cNvSpPr>
          <p:nvPr>
            <p:ph sz="quarter" idx="10"/>
          </p:nvPr>
        </p:nvSpPr>
        <p:spPr/>
        <p:txBody>
          <a:bodyPr/>
          <a:lstStyle/>
          <a:p>
            <a:r>
              <a:rPr lang="en-US" dirty="0"/>
              <a:t>What made the floating magnet move in Procedure Step 4?</a:t>
            </a:r>
          </a:p>
        </p:txBody>
      </p:sp>
    </p:spTree>
    <p:extLst>
      <p:ext uri="{BB962C8B-B14F-4D97-AF65-F5344CB8AC3E}">
        <p14:creationId xmlns:p14="http://schemas.microsoft.com/office/powerpoint/2010/main" val="2071162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Analysis question 2</a:t>
            </a:r>
            <a:endParaRPr lang="en-US" dirty="0"/>
          </a:p>
        </p:txBody>
      </p:sp>
      <p:sp>
        <p:nvSpPr>
          <p:cNvPr id="2" name="Content Placeholder 1"/>
          <p:cNvSpPr>
            <a:spLocks noGrp="1"/>
          </p:cNvSpPr>
          <p:nvPr>
            <p:ph sz="quarter" idx="10"/>
          </p:nvPr>
        </p:nvSpPr>
        <p:spPr/>
        <p:txBody>
          <a:bodyPr/>
          <a:lstStyle/>
          <a:p>
            <a:r>
              <a:rPr lang="en-US" dirty="0"/>
              <a:t>What is a compass needle? Explain by using evidence from this activity.</a:t>
            </a:r>
          </a:p>
        </p:txBody>
      </p:sp>
    </p:spTree>
    <p:extLst>
      <p:ext uri="{BB962C8B-B14F-4D97-AF65-F5344CB8AC3E}">
        <p14:creationId xmlns:p14="http://schemas.microsoft.com/office/powerpoint/2010/main" val="1743578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Analysis question 3</a:t>
            </a:r>
            <a:endParaRPr lang="en-US" dirty="0"/>
          </a:p>
        </p:txBody>
      </p:sp>
      <p:sp>
        <p:nvSpPr>
          <p:cNvPr id="2" name="Content Placeholder 1"/>
          <p:cNvSpPr>
            <a:spLocks noGrp="1"/>
          </p:cNvSpPr>
          <p:nvPr>
            <p:ph sz="quarter" idx="10"/>
          </p:nvPr>
        </p:nvSpPr>
        <p:spPr/>
        <p:txBody>
          <a:bodyPr/>
          <a:lstStyle/>
          <a:p>
            <a:r>
              <a:rPr lang="en-US" dirty="0"/>
              <a:t>State which kind of field causes the effect described in each of </a:t>
            </a:r>
            <a:r>
              <a:rPr lang="en-US" dirty="0" smtClean="0"/>
              <a:t>the following </a:t>
            </a:r>
            <a:r>
              <a:rPr lang="en-US" dirty="0"/>
              <a:t>situations. Give reasons for your answers.</a:t>
            </a:r>
          </a:p>
          <a:p>
            <a:r>
              <a:rPr lang="en-US" dirty="0" smtClean="0"/>
              <a:t>	a</a:t>
            </a:r>
            <a:r>
              <a:rPr lang="en-US" dirty="0"/>
              <a:t>. An anchor sinks to the bottom of a lake.</a:t>
            </a:r>
          </a:p>
          <a:p>
            <a:r>
              <a:rPr lang="en-US" dirty="0" smtClean="0"/>
              <a:t>	b</a:t>
            </a:r>
            <a:r>
              <a:rPr lang="en-US" dirty="0"/>
              <a:t>. Your hair sticks to a comb.</a:t>
            </a:r>
          </a:p>
          <a:p>
            <a:r>
              <a:rPr lang="en-US" dirty="0" smtClean="0"/>
              <a:t>	c</a:t>
            </a:r>
            <a:r>
              <a:rPr lang="en-US" dirty="0"/>
              <a:t>. Two paper clips attract each other.</a:t>
            </a:r>
          </a:p>
        </p:txBody>
      </p:sp>
    </p:spTree>
    <p:extLst>
      <p:ext uri="{BB962C8B-B14F-4D97-AF65-F5344CB8AC3E}">
        <p14:creationId xmlns:p14="http://schemas.microsoft.com/office/powerpoint/2010/main" val="3562805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Analysis question 4</a:t>
            </a:r>
            <a:endParaRPr lang="en-US" dirty="0"/>
          </a:p>
        </p:txBody>
      </p:sp>
      <p:sp>
        <p:nvSpPr>
          <p:cNvPr id="2" name="Content Placeholder 1"/>
          <p:cNvSpPr>
            <a:spLocks noGrp="1"/>
          </p:cNvSpPr>
          <p:nvPr>
            <p:ph sz="quarter" idx="10"/>
          </p:nvPr>
        </p:nvSpPr>
        <p:spPr/>
        <p:txBody>
          <a:bodyPr/>
          <a:lstStyle/>
          <a:p>
            <a:r>
              <a:rPr lang="en-US" dirty="0"/>
              <a:t>Describe the energy </a:t>
            </a:r>
            <a:r>
              <a:rPr lang="en-US" dirty="0" smtClean="0"/>
              <a:t>transformations in </a:t>
            </a:r>
            <a:r>
              <a:rPr lang="en-US" dirty="0"/>
              <a:t>each of </a:t>
            </a:r>
            <a:r>
              <a:rPr lang="en-US" dirty="0" smtClean="0"/>
              <a:t>the following </a:t>
            </a:r>
            <a:r>
              <a:rPr lang="en-US" dirty="0"/>
              <a:t>situations. </a:t>
            </a:r>
            <a:r>
              <a:rPr lang="en-US" dirty="0" smtClean="0"/>
              <a:t>Give reasons </a:t>
            </a:r>
            <a:r>
              <a:rPr lang="en-US" dirty="0"/>
              <a:t>for your answers.</a:t>
            </a:r>
          </a:p>
          <a:p>
            <a:r>
              <a:rPr lang="en-US" dirty="0" smtClean="0"/>
              <a:t>	a</a:t>
            </a:r>
            <a:r>
              <a:rPr lang="en-US" dirty="0"/>
              <a:t>. A hot-air balloon </a:t>
            </a:r>
            <a:r>
              <a:rPr lang="en-US" dirty="0" smtClean="0"/>
              <a:t>takes passengers </a:t>
            </a:r>
            <a:r>
              <a:rPr lang="en-US" dirty="0"/>
              <a:t>on a </a:t>
            </a:r>
            <a:r>
              <a:rPr lang="en-US" dirty="0" smtClean="0"/>
              <a:t>		    ride</a:t>
            </a:r>
            <a:r>
              <a:rPr lang="en-US" dirty="0"/>
              <a:t>.</a:t>
            </a:r>
          </a:p>
          <a:p>
            <a:r>
              <a:rPr lang="en-US" dirty="0" smtClean="0"/>
              <a:t>	b</a:t>
            </a:r>
            <a:r>
              <a:rPr lang="en-US" dirty="0"/>
              <a:t>. An electromagnet is </a:t>
            </a:r>
            <a:r>
              <a:rPr lang="en-US" dirty="0" smtClean="0"/>
              <a:t>used to </a:t>
            </a:r>
            <a:r>
              <a:rPr lang="en-US" dirty="0"/>
              <a:t>move a car to </a:t>
            </a:r>
            <a:r>
              <a:rPr lang="en-US" dirty="0" smtClean="0"/>
              <a:t>	    the </a:t>
            </a:r>
            <a:r>
              <a:rPr lang="en-US" dirty="0"/>
              <a:t>top </a:t>
            </a:r>
            <a:r>
              <a:rPr lang="en-US" dirty="0" smtClean="0"/>
              <a:t>of a </a:t>
            </a:r>
            <a:r>
              <a:rPr lang="en-US" dirty="0"/>
              <a:t>pile of junk.</a:t>
            </a:r>
          </a:p>
        </p:txBody>
      </p:sp>
    </p:spTree>
    <p:extLst>
      <p:ext uri="{BB962C8B-B14F-4D97-AF65-F5344CB8AC3E}">
        <p14:creationId xmlns:p14="http://schemas.microsoft.com/office/powerpoint/2010/main" val="34674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What are the properties of magnetic fields?</a:t>
            </a:r>
          </a:p>
          <a:p>
            <a:endParaRPr lang="en-US" dirty="0"/>
          </a:p>
        </p:txBody>
      </p:sp>
      <p:pic>
        <p:nvPicPr>
          <p:cNvPr id="2" name="Picture 1"/>
          <p:cNvPicPr>
            <a:picLocks noChangeAspect="1"/>
          </p:cNvPicPr>
          <p:nvPr/>
        </p:nvPicPr>
        <p:blipFill>
          <a:blip r:embed="rId2"/>
          <a:stretch>
            <a:fillRect/>
          </a:stretch>
        </p:blipFill>
        <p:spPr>
          <a:xfrm>
            <a:off x="2349500" y="2622353"/>
            <a:ext cx="4445000" cy="3340100"/>
          </a:xfrm>
          <a:prstGeom prst="rect">
            <a:avLst/>
          </a:prstGeom>
        </p:spPr>
      </p:pic>
    </p:spTree>
    <p:extLst>
      <p:ext uri="{BB962C8B-B14F-4D97-AF65-F5344CB8AC3E}">
        <p14:creationId xmlns:p14="http://schemas.microsoft.com/office/powerpoint/2010/main" val="3903103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Key vocabulary </a:t>
            </a:r>
            <a:r>
              <a:rPr lang="en-US" dirty="0"/>
              <a:t>d</a:t>
            </a:r>
            <a:r>
              <a:rPr lang="en-US" dirty="0" smtClean="0"/>
              <a:t>efinitions</a:t>
            </a:r>
            <a:endParaRPr lang="en-US" dirty="0"/>
          </a:p>
        </p:txBody>
      </p:sp>
      <p:sp>
        <p:nvSpPr>
          <p:cNvPr id="2" name="Content Placeholder 1"/>
          <p:cNvSpPr>
            <a:spLocks noGrp="1"/>
          </p:cNvSpPr>
          <p:nvPr>
            <p:ph sz="quarter" idx="10"/>
          </p:nvPr>
        </p:nvSpPr>
        <p:spPr/>
        <p:txBody>
          <a:bodyPr/>
          <a:lstStyle/>
          <a:p>
            <a:r>
              <a:rPr lang="en-US" dirty="0"/>
              <a:t>F</a:t>
            </a:r>
            <a:r>
              <a:rPr lang="en-US" dirty="0" smtClean="0"/>
              <a:t>ield - </a:t>
            </a:r>
            <a:r>
              <a:rPr lang="en-US" dirty="0"/>
              <a:t>A way of describing how two objects can interact </a:t>
            </a:r>
            <a:r>
              <a:rPr lang="en-US" dirty="0" smtClean="0"/>
              <a:t>with one </a:t>
            </a:r>
            <a:r>
              <a:rPr lang="en-US" dirty="0"/>
              <a:t>another without touching.</a:t>
            </a:r>
          </a:p>
          <a:p>
            <a:endParaRPr lang="en-US" dirty="0" smtClean="0"/>
          </a:p>
          <a:p>
            <a:r>
              <a:rPr lang="en-US" dirty="0"/>
              <a:t>E</a:t>
            </a:r>
            <a:r>
              <a:rPr lang="en-US" smtClean="0"/>
              <a:t>lectromagnetism </a:t>
            </a:r>
            <a:r>
              <a:rPr lang="en-US" dirty="0" smtClean="0"/>
              <a:t>- </a:t>
            </a:r>
            <a:r>
              <a:rPr lang="en-US" dirty="0"/>
              <a:t>Magnetism associated with </a:t>
            </a:r>
            <a:r>
              <a:rPr lang="en-US" dirty="0" smtClean="0"/>
              <a:t>moving electrical </a:t>
            </a:r>
            <a:r>
              <a:rPr lang="en-US" dirty="0"/>
              <a:t>charges.</a:t>
            </a:r>
          </a:p>
          <a:p>
            <a:endParaRPr lang="en-US" dirty="0"/>
          </a:p>
        </p:txBody>
      </p:sp>
    </p:spTree>
    <p:extLst>
      <p:ext uri="{BB962C8B-B14F-4D97-AF65-F5344CB8AC3E}">
        <p14:creationId xmlns:p14="http://schemas.microsoft.com/office/powerpoint/2010/main" val="3686865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14918" y="2340366"/>
            <a:ext cx="7375635" cy="4276725"/>
          </a:xfrm>
        </p:spPr>
        <p:txBody>
          <a:bodyPr/>
          <a:lstStyle/>
          <a:p>
            <a:r>
              <a:rPr lang="en-US" dirty="0" smtClean="0"/>
              <a:t>field</a:t>
            </a:r>
          </a:p>
          <a:p>
            <a:r>
              <a:rPr lang="en-US" dirty="0" smtClean="0"/>
              <a:t>electromagnetism</a:t>
            </a:r>
            <a:endParaRPr lang="en-US" dirty="0"/>
          </a:p>
        </p:txBody>
      </p:sp>
    </p:spTree>
    <p:extLst>
      <p:ext uri="{BB962C8B-B14F-4D97-AF65-F5344CB8AC3E}">
        <p14:creationId xmlns:p14="http://schemas.microsoft.com/office/powerpoint/2010/main" val="1428299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p:txBody>
          <a:bodyPr/>
          <a:lstStyle/>
          <a:p>
            <a:r>
              <a:rPr lang="en-US" dirty="0" smtClean="0"/>
              <a:t>Do you think it is possible to lift something without touching it?</a:t>
            </a:r>
            <a:endParaRPr lang="en-US" dirty="0"/>
          </a:p>
        </p:txBody>
      </p:sp>
      <p:sp>
        <p:nvSpPr>
          <p:cNvPr id="6" name="Content Placeholder 5"/>
          <p:cNvSpPr>
            <a:spLocks noGrp="1"/>
          </p:cNvSpPr>
          <p:nvPr>
            <p:ph sz="quarter" idx="10"/>
          </p:nvPr>
        </p:nvSpPr>
        <p:spPr/>
        <p:txBody>
          <a:bodyPr/>
          <a:lstStyle/>
          <a:p>
            <a:endParaRPr lang="en-US" dirty="0" smtClean="0"/>
          </a:p>
          <a:p>
            <a:r>
              <a:rPr lang="en-US" dirty="0" smtClean="0"/>
              <a:t>Record your thoughts in your notebook.</a:t>
            </a:r>
          </a:p>
          <a:p>
            <a:endParaRPr lang="en-US" dirty="0"/>
          </a:p>
          <a:p>
            <a:r>
              <a:rPr lang="en-US" dirty="0" smtClean="0"/>
              <a:t>Watch the teacher demonstration.</a:t>
            </a:r>
            <a:endParaRPr lang="en-US" dirty="0"/>
          </a:p>
        </p:txBody>
      </p:sp>
    </p:spTree>
    <p:extLst>
      <p:ext uri="{BB962C8B-B14F-4D97-AF65-F5344CB8AC3E}">
        <p14:creationId xmlns:p14="http://schemas.microsoft.com/office/powerpoint/2010/main" val="1216249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p:txBody>
          <a:bodyPr/>
          <a:lstStyle/>
          <a:p>
            <a:r>
              <a:rPr lang="en-US" dirty="0" smtClean="0"/>
              <a:t>Examples of forces</a:t>
            </a:r>
            <a:endParaRPr lang="en-US" dirty="0"/>
          </a:p>
        </p:txBody>
      </p:sp>
      <p:sp>
        <p:nvSpPr>
          <p:cNvPr id="6" name="Content Placeholder 5"/>
          <p:cNvSpPr>
            <a:spLocks noGrp="1"/>
          </p:cNvSpPr>
          <p:nvPr>
            <p:ph sz="quarter" idx="10"/>
          </p:nvPr>
        </p:nvSpPr>
        <p:spPr/>
        <p:txBody>
          <a:bodyPr/>
          <a:lstStyle/>
          <a:p>
            <a:r>
              <a:rPr lang="en-US" dirty="0" smtClean="0"/>
              <a:t>Contact vs. Noncontact forces</a:t>
            </a:r>
            <a:endParaRPr lang="en-US" dirty="0"/>
          </a:p>
        </p:txBody>
      </p:sp>
    </p:spTree>
    <p:extLst>
      <p:ext uri="{BB962C8B-B14F-4D97-AF65-F5344CB8AC3E}">
        <p14:creationId xmlns:p14="http://schemas.microsoft.com/office/powerpoint/2010/main" val="1944557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Read the introduction</a:t>
            </a:r>
            <a:r>
              <a:rPr lang="en-US" dirty="0"/>
              <a:t> </a:t>
            </a:r>
            <a:r>
              <a:rPr lang="en-US" dirty="0" smtClean="0"/>
              <a:t>and look for key ideas</a:t>
            </a:r>
            <a:endParaRPr lang="en-US" dirty="0"/>
          </a:p>
        </p:txBody>
      </p:sp>
      <p:pic>
        <p:nvPicPr>
          <p:cNvPr id="2" name="Picture 1"/>
          <p:cNvPicPr>
            <a:picLocks noChangeAspect="1"/>
          </p:cNvPicPr>
          <p:nvPr/>
        </p:nvPicPr>
        <p:blipFill>
          <a:blip r:embed="rId2"/>
          <a:stretch>
            <a:fillRect/>
          </a:stretch>
        </p:blipFill>
        <p:spPr>
          <a:xfrm>
            <a:off x="2736493" y="2776320"/>
            <a:ext cx="3503622" cy="3294586"/>
          </a:xfrm>
          <a:prstGeom prst="rect">
            <a:avLst/>
          </a:prstGeom>
        </p:spPr>
      </p:pic>
    </p:spTree>
    <p:extLst>
      <p:ext uri="{BB962C8B-B14F-4D97-AF65-F5344CB8AC3E}">
        <p14:creationId xmlns:p14="http://schemas.microsoft.com/office/powerpoint/2010/main" val="2062801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What are the properties of magnetic fields?</a:t>
            </a:r>
            <a:endParaRPr lang="en-US" dirty="0"/>
          </a:p>
        </p:txBody>
      </p:sp>
      <p:pic>
        <p:nvPicPr>
          <p:cNvPr id="4" name="Picture 3"/>
          <p:cNvPicPr>
            <a:picLocks noChangeAspect="1"/>
          </p:cNvPicPr>
          <p:nvPr/>
        </p:nvPicPr>
        <p:blipFill>
          <a:blip/>
          <a:stretch>
            <a:fillRect/>
          </a:stretch>
        </p:blipFill>
        <p:spPr>
          <a:xfrm>
            <a:off x="3225800" y="2461679"/>
            <a:ext cx="2692400" cy="3632200"/>
          </a:xfrm>
          <a:prstGeom prst="rect">
            <a:avLst/>
          </a:prstGeom>
        </p:spPr>
      </p:pic>
    </p:spTree>
    <p:extLst>
      <p:ext uri="{BB962C8B-B14F-4D97-AF65-F5344CB8AC3E}">
        <p14:creationId xmlns:p14="http://schemas.microsoft.com/office/powerpoint/2010/main" val="3818790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View the tasting cup with bar magnet</a:t>
            </a:r>
            <a:endParaRPr lang="en-US" dirty="0"/>
          </a:p>
        </p:txBody>
      </p:sp>
      <p:sp>
        <p:nvSpPr>
          <p:cNvPr id="2" name="Content Placeholder 1"/>
          <p:cNvSpPr>
            <a:spLocks noGrp="1"/>
          </p:cNvSpPr>
          <p:nvPr>
            <p:ph sz="quarter" idx="10"/>
          </p:nvPr>
        </p:nvSpPr>
        <p:spPr/>
        <p:txBody>
          <a:bodyPr/>
          <a:lstStyle/>
          <a:p>
            <a:r>
              <a:rPr lang="en-US" dirty="0" smtClean="0"/>
              <a:t>What do you think will happen when the tasting cup is floated inside a cup of water?</a:t>
            </a:r>
          </a:p>
          <a:p>
            <a:endParaRPr lang="en-US" dirty="0"/>
          </a:p>
          <a:p>
            <a:r>
              <a:rPr lang="en-US" dirty="0" smtClean="0"/>
              <a:t>Share your thoughts with the class.</a:t>
            </a:r>
            <a:endParaRPr lang="en-US" dirty="0"/>
          </a:p>
        </p:txBody>
      </p:sp>
    </p:spTree>
    <p:extLst>
      <p:ext uri="{BB962C8B-B14F-4D97-AF65-F5344CB8AC3E}">
        <p14:creationId xmlns:p14="http://schemas.microsoft.com/office/powerpoint/2010/main" val="4200386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Complete procedure </a:t>
            </a:r>
            <a:r>
              <a:rPr lang="en-US" dirty="0"/>
              <a:t>p</a:t>
            </a:r>
            <a:r>
              <a:rPr lang="en-US" dirty="0" smtClean="0"/>
              <a:t>art A: Investigating Magnetic Fields</a:t>
            </a:r>
            <a:endParaRPr lang="en-US" dirty="0"/>
          </a:p>
        </p:txBody>
      </p:sp>
      <p:sp>
        <p:nvSpPr>
          <p:cNvPr id="2" name="Content Placeholder 1"/>
          <p:cNvSpPr>
            <a:spLocks noGrp="1"/>
          </p:cNvSpPr>
          <p:nvPr>
            <p:ph sz="quarter" idx="10"/>
          </p:nvPr>
        </p:nvSpPr>
        <p:spPr/>
        <p:txBody>
          <a:bodyPr/>
          <a:lstStyle/>
          <a:p>
            <a:endParaRPr lang="en-US" dirty="0" smtClean="0"/>
          </a:p>
          <a:p>
            <a:r>
              <a:rPr lang="en-US" dirty="0" smtClean="0"/>
              <a:t>After you have complete Part A, complete the reading in Part B.</a:t>
            </a:r>
            <a:endParaRPr lang="en-US" dirty="0"/>
          </a:p>
        </p:txBody>
      </p:sp>
    </p:spTree>
    <p:extLst>
      <p:ext uri="{BB962C8B-B14F-4D97-AF65-F5344CB8AC3E}">
        <p14:creationId xmlns:p14="http://schemas.microsoft.com/office/powerpoint/2010/main" val="2591960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fontAlgn="auto">
          <a:spcAft>
            <a:spcPts val="0"/>
          </a:spcAft>
          <a:defRPr sz="30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rms of Us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prstTxWarp prst="textNoShape">
          <a:avLst/>
        </a:prstTxWarp>
        <a:spAutoFit/>
      </a:bodyPr>
      <a:lstStyle>
        <a:defPPr>
          <a:defRPr i="1" dirty="0">
            <a:latin typeface="Calibri"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16938</TotalTime>
  <Words>219</Words>
  <Application>Microsoft Office PowerPoint</Application>
  <PresentationFormat>On-screen Show (4:3)</PresentationFormat>
  <Paragraphs>37</Paragraphs>
  <Slides>15</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Calibri</vt:lpstr>
      <vt:lpstr>Alegreya Sans</vt:lpstr>
      <vt:lpstr>Arial</vt:lpstr>
      <vt:lpstr>ヒラギノ角ゴ Pro W3</vt:lpstr>
      <vt:lpstr>Verdana</vt:lpstr>
      <vt:lpstr>Title Slide</vt:lpstr>
      <vt:lpstr>Terms of Use Slide</vt:lpstr>
      <vt:lpstr>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 Wegscheid</dc:creator>
  <cp:lastModifiedBy>Alfred, Stephen R.</cp:lastModifiedBy>
  <cp:revision>580</cp:revision>
  <dcterms:created xsi:type="dcterms:W3CDTF">2013-12-03T01:41:17Z</dcterms:created>
  <dcterms:modified xsi:type="dcterms:W3CDTF">2017-03-29T14:07:43Z</dcterms:modified>
</cp:coreProperties>
</file>