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ppt/tags/tag28.xml" ContentType="application/vnd.openxmlformats-officedocument.presentationml.tags+xml"/>
  <Override PartName="/ppt/notesSlides/notesSlide28.xml" ContentType="application/vnd.openxmlformats-officedocument.presentationml.notesSlide+xml"/>
  <Override PartName="/ppt/tags/tag29.xml" ContentType="application/vnd.openxmlformats-officedocument.presentationml.tags+xml"/>
  <Override PartName="/ppt/notesSlides/notesSlide29.xml" ContentType="application/vnd.openxmlformats-officedocument.presentationml.notesSlide+xml"/>
  <Override PartName="/ppt/tags/tag30.xml" ContentType="application/vnd.openxmlformats-officedocument.presentationml.tags+xml"/>
  <Override PartName="/ppt/notesSlides/notesSlide30.xml" ContentType="application/vnd.openxmlformats-officedocument.presentationml.notesSlide+xml"/>
  <Override PartName="/ppt/tags/tag31.xml" ContentType="application/vnd.openxmlformats-officedocument.presentationml.tags+xml"/>
  <Override PartName="/ppt/notesSlides/notesSlide31.xml" ContentType="application/vnd.openxmlformats-officedocument.presentationml.notesSlide+xml"/>
  <Override PartName="/ppt/tags/tag32.xml" ContentType="application/vnd.openxmlformats-officedocument.presentationml.tags+xml"/>
  <Override PartName="/ppt/notesSlides/notesSlide32.xml" ContentType="application/vnd.openxmlformats-officedocument.presentationml.notesSlide+xml"/>
  <Override PartName="/ppt/tags/tag33.xml" ContentType="application/vnd.openxmlformats-officedocument.presentationml.tags+xml"/>
  <Override PartName="/ppt/notesSlides/notesSlide33.xml" ContentType="application/vnd.openxmlformats-officedocument.presentationml.notesSlide+xml"/>
  <Override PartName="/ppt/tags/tag34.xml" ContentType="application/vnd.openxmlformats-officedocument.presentationml.tags+xml"/>
  <Override PartName="/ppt/notesSlides/notesSlide34.xml" ContentType="application/vnd.openxmlformats-officedocument.presentationml.notesSlide+xml"/>
  <Override PartName="/ppt/tags/tag35.xml" ContentType="application/vnd.openxmlformats-officedocument.presentationml.tags+xml"/>
  <Override PartName="/ppt/notesSlides/notesSlide35.xml" ContentType="application/vnd.openxmlformats-officedocument.presentationml.notesSlide+xml"/>
  <Override PartName="/ppt/tags/tag36.xml" ContentType="application/vnd.openxmlformats-officedocument.presentationml.tags+xml"/>
  <Override PartName="/ppt/notesSlides/notesSlide36.xml" ContentType="application/vnd.openxmlformats-officedocument.presentationml.notesSlide+xml"/>
  <Override PartName="/ppt/tags/tag37.xml" ContentType="application/vnd.openxmlformats-officedocument.presentationml.tags+xml"/>
  <Override PartName="/ppt/notesSlides/notesSlide37.xml" ContentType="application/vnd.openxmlformats-officedocument.presentationml.notesSlide+xml"/>
  <Override PartName="/ppt/tags/tag38.xml" ContentType="application/vnd.openxmlformats-officedocument.presentationml.tags+xml"/>
  <Override PartName="/ppt/notesSlides/notesSlide38.xml" ContentType="application/vnd.openxmlformats-officedocument.presentationml.notesSlide+xml"/>
  <Override PartName="/ppt/tags/tag39.xml" ContentType="application/vnd.openxmlformats-officedocument.presentationml.tags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1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1" r:id="rId34"/>
    <p:sldId id="292" r:id="rId35"/>
    <p:sldId id="293" r:id="rId36"/>
    <p:sldId id="294" r:id="rId37"/>
    <p:sldId id="295" r:id="rId38"/>
    <p:sldId id="297" r:id="rId39"/>
    <p:sldId id="29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058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A5DE2-71DB-4AAA-84BE-C69D96AAFA3F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E2CD1-B710-483E-A319-22FDE57F7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9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BE9B-0267-4964-B7CC-7C4BF73E26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86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BE9B-0267-4964-B7CC-7C4BF73E26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55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BE9B-0267-4964-B7CC-7C4BF73E26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11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BE9B-0267-4964-B7CC-7C4BF73E26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78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BE9B-0267-4964-B7CC-7C4BF73E26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04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BE9B-0267-4964-B7CC-7C4BF73E26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56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BE9B-0267-4964-B7CC-7C4BF73E26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26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BE9B-0267-4964-B7CC-7C4BF73E26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672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BE9B-0267-4964-B7CC-7C4BF73E26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2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BE9B-0267-4964-B7CC-7C4BF73E26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127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BE9B-0267-4964-B7CC-7C4BF73E26D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2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BE9B-0267-4964-B7CC-7C4BF73E26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00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BE9B-0267-4964-B7CC-7C4BF73E26D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386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BE9B-0267-4964-B7CC-7C4BF73E26D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152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BE9B-0267-4964-B7CC-7C4BF73E26D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207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BE9B-0267-4964-B7CC-7C4BF73E26D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975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BE9B-0267-4964-B7CC-7C4BF73E26D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022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BE9B-0267-4964-B7CC-7C4BF73E26D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641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BE9B-0267-4964-B7CC-7C4BF73E26D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076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BE9B-0267-4964-B7CC-7C4BF73E26D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804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BE9B-0267-4964-B7CC-7C4BF73E26D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402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BE9B-0267-4964-B7CC-7C4BF73E26D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06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BE9B-0267-4964-B7CC-7C4BF73E26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111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BE9B-0267-4964-B7CC-7C4BF73E26D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882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BE9B-0267-4964-B7CC-7C4BF73E26D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716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BE9B-0267-4964-B7CC-7C4BF73E26D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764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BE9B-0267-4964-B7CC-7C4BF73E26D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260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BE9B-0267-4964-B7CC-7C4BF73E26D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821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The teacher should present the slide while the students record the important information on their notes.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BE9B-0267-4964-B7CC-7C4BF73E26D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797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BE9B-0267-4964-B7CC-7C4BF73E26D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342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BE9B-0267-4964-B7CC-7C4BF73E26D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710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BE9B-0267-4964-B7CC-7C4BF73E26D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906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BE9B-0267-4964-B7CC-7C4BF73E26D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83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BE9B-0267-4964-B7CC-7C4BF73E26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50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BE9B-0267-4964-B7CC-7C4BF73E26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02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BE9B-0267-4964-B7CC-7C4BF73E26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78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BE9B-0267-4964-B7CC-7C4BF73E26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03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BE9B-0267-4964-B7CC-7C4BF73E26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01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BE9B-0267-4964-B7CC-7C4BF73E26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29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2872-43DD-48E6-A7D4-A9D3F00C012F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B628D-FC9F-4C82-BC13-F13E360F80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2872-43DD-48E6-A7D4-A9D3F00C012F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B628D-FC9F-4C82-BC13-F13E360F80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2872-43DD-48E6-A7D4-A9D3F00C012F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B628D-FC9F-4C82-BC13-F13E360F80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31863" y="96838"/>
            <a:ext cx="7678737" cy="599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77550BB-B856-4DFF-8C5E-9096D33DA9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05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2872-43DD-48E6-A7D4-A9D3F00C012F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B628D-FC9F-4C82-BC13-F13E360F80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2872-43DD-48E6-A7D4-A9D3F00C012F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B628D-FC9F-4C82-BC13-F13E360F80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2872-43DD-48E6-A7D4-A9D3F00C012F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B628D-FC9F-4C82-BC13-F13E360F80F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2872-43DD-48E6-A7D4-A9D3F00C012F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B628D-FC9F-4C82-BC13-F13E360F80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2872-43DD-48E6-A7D4-A9D3F00C012F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B628D-FC9F-4C82-BC13-F13E360F80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2872-43DD-48E6-A7D4-A9D3F00C012F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B628D-FC9F-4C82-BC13-F13E360F80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2872-43DD-48E6-A7D4-A9D3F00C012F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CB628D-FC9F-4C82-BC13-F13E360F80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2872-43DD-48E6-A7D4-A9D3F00C012F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B628D-FC9F-4C82-BC13-F13E360F80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B3E2872-43DD-48E6-A7D4-A9D3F00C012F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2CB628D-FC9F-4C82-BC13-F13E360F80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emf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7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8.xml"/><Relationship Id="rId4" Type="http://schemas.openxmlformats.org/officeDocument/2006/relationships/hyperlink" Target="http://studyjams.scholastic.com/studyjams/jams/science/matter/periodic-table.htm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038600"/>
            <a:ext cx="8839200" cy="1752600"/>
          </a:xfrm>
        </p:spPr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S8P1f. Recognize that there are more than 100 elements and some have similar properties as shown on the Periodic Table of Elements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04800"/>
            <a:ext cx="7696200" cy="2209800"/>
          </a:xfrm>
        </p:spPr>
        <p:txBody>
          <a:bodyPr>
            <a:normAutofit/>
          </a:bodyPr>
          <a:lstStyle/>
          <a:p>
            <a:r>
              <a:rPr lang="en-US" altLang="en-US" sz="3800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alt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are elements organized on the Periodic Table?</a:t>
            </a:r>
            <a:endParaRPr lang="en-US" alt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095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27" y="1270742"/>
            <a:ext cx="857250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8763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Periodic Table can also be divided into three main types of Elements: Metals, Metalloids, and Nonmetals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2342" y="1270742"/>
            <a:ext cx="3918857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#13 on your Notes Sheet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929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750" y="1983828"/>
            <a:ext cx="5105400" cy="341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Metals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1983829"/>
            <a:ext cx="4419600" cy="4114800"/>
          </a:xfrm>
        </p:spPr>
        <p:txBody>
          <a:bodyPr/>
          <a:lstStyle/>
          <a:p>
            <a:pPr>
              <a:buClr>
                <a:schemeClr val="accent6"/>
              </a:buClr>
            </a:pPr>
            <a:r>
              <a:rPr lang="en-US" sz="3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Metals are shiny</a:t>
            </a:r>
          </a:p>
          <a:p>
            <a:pPr>
              <a:buClr>
                <a:schemeClr val="accent6"/>
              </a:buClr>
            </a:pPr>
            <a:r>
              <a:rPr lang="en-US" sz="3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Metals are solid at room temperature</a:t>
            </a:r>
          </a:p>
          <a:p>
            <a:pPr>
              <a:buClr>
                <a:schemeClr val="accent6"/>
              </a:buClr>
            </a:pPr>
            <a:r>
              <a:rPr lang="en-US" sz="3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Metals have high</a:t>
            </a:r>
            <a:br>
              <a:rPr lang="en-US" sz="3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conductivity</a:t>
            </a:r>
          </a:p>
          <a:p>
            <a:pPr>
              <a:buClr>
                <a:schemeClr val="accent6"/>
              </a:buClr>
            </a:pPr>
            <a:r>
              <a:rPr lang="en-US" sz="3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Metals can be flattened and not shatter (malleable)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664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Nonmetals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0131" y="1676400"/>
            <a:ext cx="4648200" cy="4876800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6"/>
              </a:buClr>
            </a:pPr>
            <a:r>
              <a:rPr lang="en-US" sz="3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Nonmetals are not shiny</a:t>
            </a:r>
          </a:p>
          <a:p>
            <a:pPr>
              <a:buClr>
                <a:schemeClr val="accent6"/>
              </a:buClr>
            </a:pPr>
            <a:r>
              <a:rPr lang="en-US" sz="3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Nonmetals are mostly gaseous at room</a:t>
            </a:r>
            <a:br>
              <a:rPr lang="en-US" sz="3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</a:p>
          <a:p>
            <a:pPr>
              <a:buClr>
                <a:schemeClr val="accent6"/>
              </a:buClr>
            </a:pPr>
            <a:r>
              <a:rPr lang="en-US" sz="3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Nonmetals are poor conductors</a:t>
            </a:r>
          </a:p>
          <a:p>
            <a:pPr>
              <a:buClr>
                <a:schemeClr val="accent6"/>
              </a:buClr>
            </a:pPr>
            <a:r>
              <a:rPr lang="en-US" sz="3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Nonmetals are brittle and will shatter easily</a:t>
            </a:r>
            <a:br>
              <a:rPr lang="en-US" sz="3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(not malleable or ductile)</a:t>
            </a:r>
          </a:p>
          <a:p>
            <a:pPr>
              <a:buClr>
                <a:schemeClr val="accent6"/>
              </a:buClr>
            </a:pPr>
            <a:endParaRPr lang="en-US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3962400" cy="395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196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Metalloids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2133600"/>
            <a:ext cx="5562600" cy="3643312"/>
          </a:xfrm>
        </p:spPr>
        <p:txBody>
          <a:bodyPr/>
          <a:lstStyle/>
          <a:p>
            <a:pPr>
              <a:buClr>
                <a:schemeClr val="accent6"/>
              </a:buClr>
            </a:pPr>
            <a:r>
              <a:rPr lang="en-US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Metalloids have characteristics between metals and nonmetals</a:t>
            </a:r>
          </a:p>
          <a:p>
            <a:pPr>
              <a:buClr>
                <a:schemeClr val="accent6"/>
              </a:buClr>
            </a:pPr>
            <a:r>
              <a:rPr lang="en-US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Metalloids are solid at room temperature</a:t>
            </a:r>
          </a:p>
          <a:p>
            <a:pPr>
              <a:buClr>
                <a:schemeClr val="accent6"/>
              </a:buClr>
            </a:pPr>
            <a:r>
              <a:rPr lang="en-US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Metals are semi-conductors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76400"/>
            <a:ext cx="2971800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358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Brief Partner discussion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600200"/>
            <a:ext cx="7520940" cy="4114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Turn to a seat partner and discuss the following questions [without looking at 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your notes if possible]:</a:t>
            </a:r>
          </a:p>
          <a:p>
            <a:pPr marL="0" indent="0" algn="ctr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ctr">
              <a:buAutoNum type="arabicParenBoth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Give a general description of the location of Metals, Nonmetals, and Metalloids on the Periodic Table</a:t>
            </a:r>
          </a:p>
          <a:p>
            <a:pPr marL="514350" indent="-514350" algn="ctr">
              <a:buAutoNum type="arabicParenBoth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Most Elements are of which type?</a:t>
            </a:r>
          </a:p>
          <a:p>
            <a:pPr marL="514350" indent="-514350" algn="ctr">
              <a:buAutoNum type="arabicParenBoth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some of the differences and similarities between them?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939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52400"/>
            <a:ext cx="5334000" cy="1219200"/>
          </a:xfrm>
        </p:spPr>
        <p:txBody>
          <a:bodyPr/>
          <a:lstStyle/>
          <a:p>
            <a:pPr algn="ctr"/>
            <a:r>
              <a:rPr lang="en-US" alt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Periods</a:t>
            </a:r>
            <a:endParaRPr lang="en-US" alt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32173" y="1877065"/>
            <a:ext cx="3779262" cy="4447535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en-US" sz="26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Each horizontal row of the table is called</a:t>
            </a:r>
            <a:br>
              <a:rPr lang="en-US" altLang="en-US" sz="26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26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 period</a:t>
            </a:r>
          </a:p>
          <a:p>
            <a:pPr marL="0" indent="0">
              <a:buClr>
                <a:schemeClr val="accent6"/>
              </a:buClr>
              <a:buNone/>
            </a:pPr>
            <a:endParaRPr lang="en-US" altLang="en-US" sz="26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altLang="en-US" sz="26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accent6"/>
              </a:buClr>
              <a:buNone/>
            </a:pPr>
            <a:endParaRPr lang="en-US" altLang="en-US" sz="26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en-US" sz="26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Each row represents the number of energy levels present in an atom of the element</a:t>
            </a:r>
            <a:endParaRPr lang="en-US" altLang="en-US" sz="26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altLang="en-US" sz="28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3889621" y="1684283"/>
            <a:ext cx="4800600" cy="2590800"/>
            <a:chOff x="3429058" y="1841938"/>
            <a:chExt cx="5088033" cy="2895600"/>
          </a:xfrm>
        </p:grpSpPr>
        <p:pic>
          <p:nvPicPr>
            <p:cNvPr id="7173" name="Picture 5" descr="Periodic Table showing Period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358" y="1841938"/>
              <a:ext cx="4421733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 bwMode="auto">
            <a:xfrm>
              <a:off x="7162800" y="2057400"/>
              <a:ext cx="821214" cy="0"/>
            </a:xfrm>
            <a:prstGeom prst="straightConnector1">
              <a:avLst/>
            </a:prstGeom>
            <a:solidFill>
              <a:schemeClr val="accent1"/>
            </a:solidFill>
            <a:ln w="1270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6131362" y="2590800"/>
              <a:ext cx="726638" cy="0"/>
            </a:xfrm>
            <a:prstGeom prst="straightConnector1">
              <a:avLst/>
            </a:prstGeom>
            <a:solidFill>
              <a:schemeClr val="accent1"/>
            </a:solidFill>
            <a:ln w="1270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3429058" y="3124200"/>
              <a:ext cx="869849" cy="0"/>
            </a:xfrm>
            <a:prstGeom prst="straightConnector1">
              <a:avLst/>
            </a:prstGeom>
            <a:solidFill>
              <a:schemeClr val="accent1"/>
            </a:solidFill>
            <a:ln w="1270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3962400" y="4038600"/>
              <a:ext cx="942337" cy="0"/>
            </a:xfrm>
            <a:prstGeom prst="straightConnector1">
              <a:avLst/>
            </a:prstGeom>
            <a:solidFill>
              <a:schemeClr val="accent1"/>
            </a:solidFill>
            <a:ln w="1270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365" y="4343400"/>
            <a:ext cx="287576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422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Groups (Families)</a:t>
            </a:r>
            <a:endParaRPr lang="en-US" alt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47145" y="1695450"/>
            <a:ext cx="4543097" cy="4343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en-US" sz="3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Columns are called Groups</a:t>
            </a:r>
          </a:p>
          <a:p>
            <a:pPr>
              <a:lnSpc>
                <a:spcPct val="9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en-US" sz="3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18 groups</a:t>
            </a:r>
          </a:p>
          <a:p>
            <a:pPr>
              <a:lnSpc>
                <a:spcPct val="9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en-US" sz="3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Elements in a group have the same number of electrons in their outer energy level</a:t>
            </a:r>
          </a:p>
          <a:p>
            <a:pPr>
              <a:lnSpc>
                <a:spcPct val="9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 are often “grouped” together to form </a:t>
            </a:r>
            <a:r>
              <a:rPr lang="en-US" altLang="en-US" sz="3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Families because of similar properties</a:t>
            </a:r>
            <a:endParaRPr lang="en-US" altLang="en-US" sz="3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altLang="en-US" sz="3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pic>
        <p:nvPicPr>
          <p:cNvPr id="9221" name="Picture 5" descr="Periodic Table showing Grou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242" y="220980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748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76400"/>
            <a:ext cx="8839200" cy="4953000"/>
          </a:xfrm>
        </p:spPr>
        <p:txBody>
          <a:bodyPr/>
          <a:lstStyle/>
          <a:p>
            <a:pPr algn="ctr"/>
            <a:r>
              <a:rPr lang="en-US" sz="4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probably know a family with several members who look a lot alike.</a:t>
            </a:r>
            <a:br>
              <a:rPr lang="en-US" sz="4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Elements in a group or family in the periodic table often-but not always-have similar properties.</a:t>
            </a:r>
            <a:endParaRPr lang="en-US" sz="4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371600" y="152400"/>
            <a:ext cx="746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Comic Sans MS" pitchFamily="66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Comic Sans MS" pitchFamily="66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Comic Sans MS" pitchFamily="66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Comic Sans MS" pitchFamily="66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Comic Sans MS" pitchFamily="66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Comic Sans MS" pitchFamily="66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Comic Sans MS" pitchFamily="66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altLang="en-US" sz="6000" kern="0" smtClean="0">
                <a:latin typeface="Arial" panose="020B0604020202020204" pitchFamily="34" charset="0"/>
                <a:cs typeface="Arial" panose="020B0604020202020204" pitchFamily="34" charset="0"/>
              </a:rPr>
              <a:t>Groups (Families)</a:t>
            </a:r>
            <a:endParaRPr lang="en-US" altLang="en-US" sz="6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205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#14 on your Notes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696200" cy="483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094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81200"/>
            <a:ext cx="8839200" cy="34290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know the names of the similar “family (groups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)”, so 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a quick glance. [Names vary depending on source]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371600" y="152400"/>
            <a:ext cx="746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Comic Sans MS" pitchFamily="66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Comic Sans MS" pitchFamily="66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Comic Sans MS" pitchFamily="66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Comic Sans MS" pitchFamily="66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Comic Sans MS" pitchFamily="66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Comic Sans MS" pitchFamily="66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Comic Sans MS" pitchFamily="66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altLang="en-US" sz="6000" kern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 (Families)</a:t>
            </a:r>
            <a:endParaRPr lang="en-US" altLang="en-US" sz="60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374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History of the Periodic table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88" y="1920760"/>
            <a:ext cx="9067800" cy="456412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Scientists in the early 1860s had a similar problem like the mixed up DVDs when looking at Elements.</a:t>
            </a:r>
          </a:p>
          <a:p>
            <a:pPr marL="0" indent="0" algn="ctr">
              <a:buNone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Dmitri Mendeleev discovered a pattern to the Elements in 1869.</a:t>
            </a:r>
          </a:p>
          <a:p>
            <a:pPr marL="0" indent="0" algn="ctr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Mendeleev found that when elements were arranged by similar properties, the pattern was “periodic” (repeating every seven elements). Therefore, the name The Periodic Table of Elements. 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317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periodic2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781" y="1381919"/>
            <a:ext cx="5676900" cy="3429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179799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Hydrogen</a:t>
            </a:r>
            <a:endParaRPr lang="en-US" sz="4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2806337"/>
            <a:ext cx="67056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properties of Hydrogen do not match the properties of any single group, so it is set apart. It is above Group 1 because it has 1 electron in its outer energy level like Group 1.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71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periodic3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219200"/>
            <a:ext cx="7315200" cy="55422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195036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Alkali Metals</a:t>
            </a:r>
            <a:endParaRPr lang="en-US" sz="4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849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periodic4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300480"/>
            <a:ext cx="7315200" cy="55422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200" y="195036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Alkaline-Earth Metals</a:t>
            </a:r>
            <a:endParaRPr lang="en-US" sz="4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651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periodic5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781" y="1381919"/>
            <a:ext cx="5676900" cy="3429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200" y="195036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Transition Metals</a:t>
            </a:r>
            <a:endParaRPr lang="en-US" sz="4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768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 descr="periodI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62" y="1175544"/>
            <a:ext cx="5676900" cy="3429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179799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Boron Group</a:t>
            </a:r>
            <a:endParaRPr lang="en-US" sz="4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957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 descr="periodI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62" y="1175544"/>
            <a:ext cx="5676900" cy="3429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179799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Carbon Group</a:t>
            </a:r>
            <a:endParaRPr lang="en-US" sz="4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253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 descr="periodI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62" y="1175544"/>
            <a:ext cx="5676900" cy="3429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5069" y="3484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Nitrogen Group</a:t>
            </a:r>
            <a:endParaRPr lang="en-US" sz="4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932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 descr="periodI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62" y="1175544"/>
            <a:ext cx="5676900" cy="3429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179799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Oxygen Group</a:t>
            </a:r>
            <a:endParaRPr lang="en-US" sz="4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65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periodic8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949240"/>
            <a:ext cx="7622766" cy="57753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179799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Halogen Group</a:t>
            </a:r>
            <a:endParaRPr lang="en-US" sz="4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968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periodic9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073331"/>
            <a:ext cx="7603517" cy="57607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179799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Noble Gases</a:t>
            </a:r>
            <a:endParaRPr lang="en-US" sz="4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167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153400" cy="12192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lesson, use the “Elements on the Periodic Table Notes” to record your information.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398489"/>
              </p:ext>
            </p:extLst>
          </p:nvPr>
        </p:nvGraphicFramePr>
        <p:xfrm>
          <a:off x="1600200" y="2162774"/>
          <a:ext cx="6172200" cy="4267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6" imgW="9141751" imgH="6322207" progId="Word.Document.12">
                  <p:embed/>
                </p:oleObj>
              </mc:Choice>
              <mc:Fallback>
                <p:oleObj name="Document" r:id="rId6" imgW="9141751" imgH="63222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00200" y="2162774"/>
                        <a:ext cx="6172200" cy="4267703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01048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periodic10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042858"/>
            <a:ext cx="7848600" cy="5886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179799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Rare Earth Elements</a:t>
            </a:r>
            <a:endParaRPr lang="en-US" sz="4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286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Brief partner discussion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610600" cy="4191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is tough to remember the difference between a Period and a Group on the Periodic Table.</a:t>
            </a:r>
          </a:p>
          <a:p>
            <a:pPr marL="0" indent="0" algn="ctr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With a partner, come up with a strategy for remembering the difference between a Period  and a Group. Keep in mind the similar properties of each.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098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620000" cy="1219200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Periodic Table and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States of Matter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6" y="2590800"/>
            <a:ext cx="7484217" cy="328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655" y="1656802"/>
            <a:ext cx="906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Most Periodic Table models also indicate whether an element is a solid, liquid, or gas.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3208" y="60198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#15 on your Notes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627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Reactivity of Elements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41715"/>
            <a:ext cx="8915400" cy="4876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Atoms will often take, give, or share electrons with other atoms in order to have a complete set of electrons in their outer energy level.</a:t>
            </a:r>
          </a:p>
          <a:p>
            <a:pPr marL="0" indent="0" algn="ctr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Elements whose atoms undergo such processes are called Reactive and can combine to form compounds.</a:t>
            </a:r>
          </a:p>
          <a:p>
            <a:pPr marL="0" indent="0" algn="ctr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Since “Groups” [columns]  are similar because they have the same number of electrons in their outer energy level, the Periodic Table is also organized by degree of reactivity.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880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Reactivity of Elements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30681"/>
            <a:ext cx="81915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852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Reactivity of Elements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848600" cy="4430485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In general, Elements located on the left of the Periodic Table are most reactive metals, least reactive metals in the middle, and nonmetals on the right.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274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Brief partner discussion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8006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Elements whose atoms take, give, or share electrons are called Reactive and can combine to form compounds. </a:t>
            </a:r>
          </a:p>
          <a:p>
            <a:pPr marL="0" indent="0" algn="ctr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How could you compare Reactive Elements to people who are active on social media [Facebook, Instagram, Twitter, Snap Chat,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]?</a:t>
            </a:r>
          </a:p>
          <a:p>
            <a:pPr marL="0" indent="0" algn="ctr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Using those thoughts, identify an Element that would be very active on social media. Identify an Element that would not join in social media. Explain Why.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39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#16 on your Notes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2177" y="1704704"/>
            <a:ext cx="9134475" cy="4867275"/>
            <a:chOff x="47625" y="-361950"/>
            <a:chExt cx="9134475" cy="48672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" y="-361950"/>
              <a:ext cx="9134475" cy="4867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 Box 10"/>
            <p:cNvSpPr txBox="1"/>
            <p:nvPr/>
          </p:nvSpPr>
          <p:spPr>
            <a:xfrm>
              <a:off x="2143125" y="676275"/>
              <a:ext cx="2571750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effectLst/>
                  <a:latin typeface="Arial"/>
                  <a:ea typeface="Calibri"/>
                </a:rPr>
                <a:t>*Gas      **Liquid</a:t>
              </a:r>
              <a:endParaRPr lang="en-US" sz="1000">
                <a:effectLst/>
                <a:latin typeface="Times New Roman"/>
                <a:ea typeface="Calibri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072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Let’s Review the Basics of the Periodic Table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828836"/>
            <a:ext cx="7848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studyjams.scholastic.com/studyjams/jams/science/matter/periodic-table.htm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377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Summarizing Strategy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876800"/>
          </a:xfrm>
        </p:spPr>
        <p:txBody>
          <a:bodyPr/>
          <a:lstStyle/>
          <a:p>
            <a:pPr marL="0" indent="0" algn="ctr">
              <a:buClr>
                <a:schemeClr val="accent6"/>
              </a:buClr>
              <a:buNone/>
            </a:pPr>
            <a:r>
              <a:rPr lang="en-US" sz="48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3-2-1</a:t>
            </a:r>
          </a:p>
          <a:p>
            <a:pPr>
              <a:buClr>
                <a:schemeClr val="accent6"/>
              </a:buClr>
            </a:pPr>
            <a:r>
              <a:rPr lang="en-US" sz="4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at least 3 ways the Periodic Table is organized</a:t>
            </a:r>
          </a:p>
          <a:p>
            <a:pPr>
              <a:buClr>
                <a:schemeClr val="accent6"/>
              </a:buClr>
            </a:pPr>
            <a:r>
              <a:rPr lang="en-US" sz="4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the 2 numbers given for each element</a:t>
            </a:r>
          </a:p>
          <a:p>
            <a:pPr>
              <a:buClr>
                <a:schemeClr val="accent6"/>
              </a:buClr>
            </a:pPr>
            <a:r>
              <a:rPr lang="en-US" sz="4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the main purpose of the Periodic Table</a:t>
            </a:r>
            <a:endParaRPr lang="en-US" sz="4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379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What is the Periodic Table?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839200" cy="4876800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US" altLang="en-US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altLang="en-US" sz="24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represents our understanding of the structure and usefulness of the atoms that have been identified in our environment</a:t>
            </a:r>
          </a:p>
          <a:p>
            <a:pPr>
              <a:buClr>
                <a:schemeClr val="accent2"/>
              </a:buClr>
            </a:pPr>
            <a:r>
              <a:rPr lang="en-US" altLang="en-US" sz="24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Elements are organized on the Periodic Table based on similar properties</a:t>
            </a:r>
            <a:endParaRPr lang="en-US" altLang="en-US" sz="24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0000FF"/>
              </a:solidFill>
              <a:latin typeface="Geneva"/>
            </a:endParaRPr>
          </a:p>
          <a:p>
            <a:endParaRPr lang="en-US" altLang="en-US" dirty="0"/>
          </a:p>
        </p:txBody>
      </p:sp>
      <p:pic>
        <p:nvPicPr>
          <p:cNvPr id="5125" name="Picture 5" descr="Periodic Table Draw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4114800"/>
            <a:ext cx="7501467" cy="216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314700" y="6296850"/>
            <a:ext cx="251459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dirty="0"/>
              <a:t>Picture from www.chem4kids.com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422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Periodic Table contains over 100 different Elements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75644"/>
            <a:ext cx="7848600" cy="459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516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do the numbers and Letters mean?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4800" y="1981200"/>
            <a:ext cx="8686800" cy="4064629"/>
            <a:chOff x="304800" y="1981200"/>
            <a:chExt cx="8686800" cy="406462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981200"/>
              <a:ext cx="6680587" cy="4064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5975" y="2774537"/>
              <a:ext cx="865625" cy="1029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>
              <a:off x="6629400" y="1981200"/>
              <a:ext cx="355987" cy="420407"/>
            </a:xfrm>
            <a:prstGeom prst="rect">
              <a:avLst/>
            </a:prstGeom>
            <a:noFill/>
            <a:ln w="50800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>
              <a:off x="6985387" y="2401607"/>
              <a:ext cx="1140588" cy="588570"/>
            </a:xfrm>
            <a:prstGeom prst="straightConnector1">
              <a:avLst/>
            </a:prstGeom>
            <a:solidFill>
              <a:schemeClr val="accent1"/>
            </a:solidFill>
            <a:ln w="88900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88042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do the numbers and Letters mean?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70" y="2761438"/>
            <a:ext cx="1905000" cy="219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172110" y="1881197"/>
            <a:ext cx="2286000" cy="1011621"/>
            <a:chOff x="172110" y="1881197"/>
            <a:chExt cx="2286000" cy="1011621"/>
          </a:xfrm>
        </p:grpSpPr>
        <p:sp>
          <p:nvSpPr>
            <p:cNvPr id="4" name="TextBox 3"/>
            <p:cNvSpPr txBox="1"/>
            <p:nvPr/>
          </p:nvSpPr>
          <p:spPr>
            <a:xfrm>
              <a:off x="172110" y="1881197"/>
              <a:ext cx="22860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Element Name</a:t>
              </a:r>
              <a:endPara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flipV="1">
              <a:off x="1273070" y="2283218"/>
              <a:ext cx="0" cy="609600"/>
            </a:xfrm>
            <a:prstGeom prst="straightConnector1">
              <a:avLst/>
            </a:prstGeom>
            <a:solidFill>
              <a:schemeClr val="accent1"/>
            </a:solidFill>
            <a:ln w="88900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9" name="Group 28"/>
          <p:cNvGrpSpPr/>
          <p:nvPr/>
        </p:nvGrpSpPr>
        <p:grpSpPr>
          <a:xfrm>
            <a:off x="1539770" y="3214893"/>
            <a:ext cx="3545930" cy="461665"/>
            <a:chOff x="1539770" y="3214893"/>
            <a:chExt cx="3545930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2609200" y="3214893"/>
              <a:ext cx="2476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Atomic Number</a:t>
              </a:r>
              <a:endPara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1539770" y="3456237"/>
              <a:ext cx="1066800" cy="0"/>
            </a:xfrm>
            <a:prstGeom prst="straightConnector1">
              <a:avLst/>
            </a:prstGeom>
            <a:solidFill>
              <a:schemeClr val="accent1"/>
            </a:solidFill>
            <a:ln w="88900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0" name="Group 29"/>
          <p:cNvGrpSpPr/>
          <p:nvPr/>
        </p:nvGrpSpPr>
        <p:grpSpPr>
          <a:xfrm>
            <a:off x="1920770" y="3859614"/>
            <a:ext cx="3543300" cy="830997"/>
            <a:chOff x="1920770" y="3859614"/>
            <a:chExt cx="3543300" cy="830997"/>
          </a:xfrm>
        </p:grpSpPr>
        <p:sp>
          <p:nvSpPr>
            <p:cNvPr id="9" name="TextBox 8"/>
            <p:cNvSpPr txBox="1"/>
            <p:nvPr/>
          </p:nvSpPr>
          <p:spPr>
            <a:xfrm>
              <a:off x="2606570" y="3859614"/>
              <a:ext cx="28575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Element’s Chemical Symbol</a:t>
              </a:r>
              <a:endPara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>
              <a:off x="1920770" y="4221049"/>
              <a:ext cx="688430" cy="0"/>
            </a:xfrm>
            <a:prstGeom prst="straightConnector1">
              <a:avLst/>
            </a:prstGeom>
            <a:solidFill>
              <a:schemeClr val="accent1"/>
            </a:solidFill>
            <a:ln w="88900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1" name="Group 30"/>
          <p:cNvGrpSpPr/>
          <p:nvPr/>
        </p:nvGrpSpPr>
        <p:grpSpPr>
          <a:xfrm>
            <a:off x="228604" y="4869024"/>
            <a:ext cx="2286000" cy="1084931"/>
            <a:chOff x="228604" y="4869024"/>
            <a:chExt cx="2286000" cy="1084931"/>
          </a:xfrm>
        </p:grpSpPr>
        <p:sp>
          <p:nvSpPr>
            <p:cNvPr id="10" name="TextBox 9"/>
            <p:cNvSpPr txBox="1"/>
            <p:nvPr/>
          </p:nvSpPr>
          <p:spPr>
            <a:xfrm>
              <a:off x="228604" y="5496755"/>
              <a:ext cx="22860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Atomic Mass</a:t>
              </a:r>
              <a:endPara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>
              <a:off x="1304600" y="4869024"/>
              <a:ext cx="0" cy="635614"/>
            </a:xfrm>
            <a:prstGeom prst="straightConnector1">
              <a:avLst/>
            </a:prstGeom>
            <a:solidFill>
              <a:schemeClr val="accent1"/>
            </a:solidFill>
            <a:ln w="88900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24" name="TextBox 1023"/>
          <p:cNvSpPr txBox="1"/>
          <p:nvPr/>
        </p:nvSpPr>
        <p:spPr>
          <a:xfrm>
            <a:off x="5197366" y="2845560"/>
            <a:ext cx="364183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Atomic Number: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number of protons in its atom.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88178" y="5186831"/>
            <a:ext cx="404122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Atomic Mass: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mass of one atom of the element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978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534400" cy="499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notice about the Atomic Number of Elements as you move Left to Right and Up to Down on the Periodic Table of Elements?</a:t>
            </a:r>
            <a:endParaRPr lang="en-US" sz="28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514600" y="3048000"/>
            <a:ext cx="2514600" cy="0"/>
          </a:xfrm>
          <a:prstGeom prst="straightConnector1">
            <a:avLst/>
          </a:prstGeom>
          <a:solidFill>
            <a:schemeClr val="accent1"/>
          </a:solidFill>
          <a:ln w="1270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8915400" y="1752600"/>
            <a:ext cx="0" cy="2133600"/>
          </a:xfrm>
          <a:prstGeom prst="straightConnector1">
            <a:avLst/>
          </a:prstGeom>
          <a:solidFill>
            <a:schemeClr val="accent1"/>
          </a:solidFill>
          <a:ln w="1270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1371600" y="1619071"/>
            <a:ext cx="4419600" cy="12003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Atomic Mass Increases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318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83 3.98334E-6 L 0.09583 3.98334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0.08883 L -1.11022E-16 0.1110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96200" cy="12192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 how is 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Periodic Table arranged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00200"/>
            <a:ext cx="438281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accent6"/>
              </a:buClr>
            </a:pPr>
            <a:r>
              <a:rPr lang="en-US" altLang="en-US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Periodic Table is organized </a:t>
            </a:r>
            <a:r>
              <a:rPr lang="en-US" altLang="en-US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a big grid. </a:t>
            </a:r>
            <a:endParaRPr lang="en-US" altLang="en-US" sz="2400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chemeClr val="accent6"/>
              </a:buClr>
            </a:pPr>
            <a:r>
              <a:rPr lang="en-US" altLang="en-US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properties of an element can be predicted from its location in the Periodic Table</a:t>
            </a:r>
          </a:p>
          <a:p>
            <a:pPr>
              <a:lnSpc>
                <a:spcPct val="90000"/>
              </a:lnSpc>
              <a:buClr>
                <a:schemeClr val="accent6"/>
              </a:buClr>
            </a:pPr>
            <a:r>
              <a:rPr lang="en-US" altLang="en-US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altLang="en-US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rows (left to </a:t>
            </a:r>
            <a:r>
              <a:rPr lang="en-US" altLang="en-US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en-US" altLang="en-US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columns (up </a:t>
            </a:r>
            <a:r>
              <a:rPr lang="en-US" altLang="en-US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down). </a:t>
            </a:r>
            <a:r>
              <a:rPr lang="en-US" altLang="en-US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row </a:t>
            </a:r>
            <a:r>
              <a:rPr lang="en-US" altLang="en-US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 mean </a:t>
            </a:r>
            <a:r>
              <a:rPr lang="en-US" altLang="en-US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something different</a:t>
            </a:r>
            <a:r>
              <a:rPr lang="en-US" altLang="en-US" sz="25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500" dirty="0">
              <a:solidFill>
                <a:schemeClr val="accent6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pic>
        <p:nvPicPr>
          <p:cNvPr id="5" name="Picture 4" descr="period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285999"/>
            <a:ext cx="4114799" cy="297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390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920</Words>
  <Application>Microsoft Office PowerPoint</Application>
  <PresentationFormat>On-screen Show (4:3)</PresentationFormat>
  <Paragraphs>151</Paragraphs>
  <Slides>39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Calibri</vt:lpstr>
      <vt:lpstr>Franklin Gothic Book</vt:lpstr>
      <vt:lpstr>Franklin Gothic Medium</vt:lpstr>
      <vt:lpstr>Geneva</vt:lpstr>
      <vt:lpstr>Times New Roman</vt:lpstr>
      <vt:lpstr>Tunga</vt:lpstr>
      <vt:lpstr>Wingdings</vt:lpstr>
      <vt:lpstr>Angles</vt:lpstr>
      <vt:lpstr>Document</vt:lpstr>
      <vt:lpstr>S8P1f. Recognize that there are more than 100 elements and some have similar properties as shown on the Periodic Table of Elements</vt:lpstr>
      <vt:lpstr>History of the Periodic table</vt:lpstr>
      <vt:lpstr>During the lesson, use the “Elements on the Periodic Table Notes” to record your information.</vt:lpstr>
      <vt:lpstr>What is the Periodic Table?</vt:lpstr>
      <vt:lpstr>The Periodic Table contains over 100 different Elements</vt:lpstr>
      <vt:lpstr>What do the numbers and Letters mean?</vt:lpstr>
      <vt:lpstr>What do the numbers and Letters mean?</vt:lpstr>
      <vt:lpstr>PowerPoint Presentation</vt:lpstr>
      <vt:lpstr>So how is the Periodic Table arranged?</vt:lpstr>
      <vt:lpstr>PowerPoint Presentation</vt:lpstr>
      <vt:lpstr>Metals</vt:lpstr>
      <vt:lpstr>Nonmetals</vt:lpstr>
      <vt:lpstr>Metalloids</vt:lpstr>
      <vt:lpstr>Brief Partner discussion</vt:lpstr>
      <vt:lpstr>Periods</vt:lpstr>
      <vt:lpstr>Groups (Families)</vt:lpstr>
      <vt:lpstr>You probably know a family with several members who look a lot alike.   The Elements in a group or family in the periodic table often-but not always-have similar properties.</vt:lpstr>
      <vt:lpstr>Complete #14 on your Notes</vt:lpstr>
      <vt:lpstr>you are expected to know the names of the similar “family (groups)”, so here is a quick glance. [Names vary depending on source]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Brief partner discussion</vt:lpstr>
      <vt:lpstr>Periodic Table and  States of Matter</vt:lpstr>
      <vt:lpstr>Reactivity of Elements</vt:lpstr>
      <vt:lpstr>Reactivity of Elements</vt:lpstr>
      <vt:lpstr>Reactivity of Elements</vt:lpstr>
      <vt:lpstr>Brief partner discussion</vt:lpstr>
      <vt:lpstr>Complete #16 on your Notes</vt:lpstr>
      <vt:lpstr>Let’s Review the Basics of the Periodic Table</vt:lpstr>
      <vt:lpstr>Summarizing Strategy</vt:lpstr>
    </vt:vector>
  </TitlesOfParts>
  <Company>Atlanta Public Schools-.IT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S8P1f. Recognize that there are more than 100 elements and some have similar properties as shown on the Periodic Table of Elements</dc:title>
  <dc:creator>Windows User</dc:creator>
  <cp:lastModifiedBy>Alfred, Stephen R.</cp:lastModifiedBy>
  <cp:revision>4</cp:revision>
  <dcterms:created xsi:type="dcterms:W3CDTF">2016-07-02T10:08:50Z</dcterms:created>
  <dcterms:modified xsi:type="dcterms:W3CDTF">2016-09-08T13:41:12Z</dcterms:modified>
</cp:coreProperties>
</file>