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8" r:id="rId5"/>
    <p:sldId id="257" r:id="rId6"/>
    <p:sldId id="261" r:id="rId7"/>
    <p:sldId id="262" r:id="rId8"/>
    <p:sldId id="263" r:id="rId9"/>
    <p:sldId id="264" r:id="rId10"/>
    <p:sldId id="265" r:id="rId11"/>
    <p:sldId id="266" r:id="rId12"/>
    <p:sldId id="281" r:id="rId13"/>
    <p:sldId id="269" r:id="rId14"/>
    <p:sldId id="299" r:id="rId15"/>
    <p:sldId id="267"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4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DE1332-9E1B-418D-8959-3631B81E8159}"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097C1B4-A359-4B0D-898A-79E098108FAE}" type="slidenum">
              <a:rPr lang="en-US" altLang="en-US"/>
              <a:pPr/>
              <a:t>‹#›</a:t>
            </a:fld>
            <a:endParaRPr lang="en-US" altLang="en-US"/>
          </a:p>
        </p:txBody>
      </p:sp>
    </p:spTree>
    <p:extLst>
      <p:ext uri="{BB962C8B-B14F-4D97-AF65-F5344CB8AC3E}">
        <p14:creationId xmlns:p14="http://schemas.microsoft.com/office/powerpoint/2010/main" val="120347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0E5AA7-5F67-4E0D-9B24-14A7F813C771}"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659BAA-DFD2-46FD-8648-99620649C3FB}" type="slidenum">
              <a:rPr lang="en-US" altLang="en-US"/>
              <a:pPr/>
              <a:t>‹#›</a:t>
            </a:fld>
            <a:endParaRPr lang="en-US" altLang="en-US"/>
          </a:p>
        </p:txBody>
      </p:sp>
    </p:spTree>
    <p:extLst>
      <p:ext uri="{BB962C8B-B14F-4D97-AF65-F5344CB8AC3E}">
        <p14:creationId xmlns:p14="http://schemas.microsoft.com/office/powerpoint/2010/main" val="66391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2733A9-9247-47BA-B7E2-B2FFEF80D843}"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7F5B1D-B105-44F9-B181-578F8FE1EA79}" type="slidenum">
              <a:rPr lang="en-US" altLang="en-US"/>
              <a:pPr/>
              <a:t>‹#›</a:t>
            </a:fld>
            <a:endParaRPr lang="en-US" altLang="en-US"/>
          </a:p>
        </p:txBody>
      </p:sp>
    </p:spTree>
    <p:extLst>
      <p:ext uri="{BB962C8B-B14F-4D97-AF65-F5344CB8AC3E}">
        <p14:creationId xmlns:p14="http://schemas.microsoft.com/office/powerpoint/2010/main" val="339550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467508-0533-4792-843A-18125ADCC858}"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CF9E70-2432-41AB-A2A1-0B7CF22A8F41}" type="slidenum">
              <a:rPr lang="en-US" altLang="en-US"/>
              <a:pPr/>
              <a:t>‹#›</a:t>
            </a:fld>
            <a:endParaRPr lang="en-US" altLang="en-US"/>
          </a:p>
        </p:txBody>
      </p:sp>
    </p:spTree>
    <p:extLst>
      <p:ext uri="{BB962C8B-B14F-4D97-AF65-F5344CB8AC3E}">
        <p14:creationId xmlns:p14="http://schemas.microsoft.com/office/powerpoint/2010/main" val="147780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B4EE9D-63BD-4D81-B0B2-6F62DA321801}"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8E1CB7-14BA-4ADF-B4B6-A570BB6E8593}" type="slidenum">
              <a:rPr lang="en-US" altLang="en-US"/>
              <a:pPr/>
              <a:t>‹#›</a:t>
            </a:fld>
            <a:endParaRPr lang="en-US" altLang="en-US"/>
          </a:p>
        </p:txBody>
      </p:sp>
    </p:spTree>
    <p:extLst>
      <p:ext uri="{BB962C8B-B14F-4D97-AF65-F5344CB8AC3E}">
        <p14:creationId xmlns:p14="http://schemas.microsoft.com/office/powerpoint/2010/main" val="11934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7840CF-E850-4655-83CB-422B890E59DF}" type="datetimeFigureOut">
              <a:rPr lang="en-US"/>
              <a:pPr>
                <a:defRPr/>
              </a:pPr>
              <a:t>8/29/2016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44968E1-A7EC-4C99-B0F7-C26820677752}" type="slidenum">
              <a:rPr lang="en-US" altLang="en-US"/>
              <a:pPr/>
              <a:t>‹#›</a:t>
            </a:fld>
            <a:endParaRPr lang="en-US" altLang="en-US"/>
          </a:p>
        </p:txBody>
      </p:sp>
    </p:spTree>
    <p:extLst>
      <p:ext uri="{BB962C8B-B14F-4D97-AF65-F5344CB8AC3E}">
        <p14:creationId xmlns:p14="http://schemas.microsoft.com/office/powerpoint/2010/main" val="250521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43CC30-405F-43F8-891A-425581A0ED43}" type="datetimeFigureOut">
              <a:rPr lang="en-US"/>
              <a:pPr>
                <a:defRPr/>
              </a:pPr>
              <a:t>8/29/2016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162D6B7-CE09-4868-942D-3D4DFF8B3CB7}" type="slidenum">
              <a:rPr lang="en-US" altLang="en-US"/>
              <a:pPr/>
              <a:t>‹#›</a:t>
            </a:fld>
            <a:endParaRPr lang="en-US" altLang="en-US"/>
          </a:p>
        </p:txBody>
      </p:sp>
    </p:spTree>
    <p:extLst>
      <p:ext uri="{BB962C8B-B14F-4D97-AF65-F5344CB8AC3E}">
        <p14:creationId xmlns:p14="http://schemas.microsoft.com/office/powerpoint/2010/main" val="155851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F42A73-58D5-4204-8CF4-19102D9A9BC4}" type="datetimeFigureOut">
              <a:rPr lang="en-US"/>
              <a:pPr>
                <a:defRPr/>
              </a:pPr>
              <a:t>8/29/2016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C2C289F-1E41-4F05-9252-1C9066650185}" type="slidenum">
              <a:rPr lang="en-US" altLang="en-US"/>
              <a:pPr/>
              <a:t>‹#›</a:t>
            </a:fld>
            <a:endParaRPr lang="en-US" altLang="en-US"/>
          </a:p>
        </p:txBody>
      </p:sp>
    </p:spTree>
    <p:extLst>
      <p:ext uri="{BB962C8B-B14F-4D97-AF65-F5344CB8AC3E}">
        <p14:creationId xmlns:p14="http://schemas.microsoft.com/office/powerpoint/2010/main" val="26990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26886A-6725-40E7-85DB-AB72B8BF1E55}" type="datetimeFigureOut">
              <a:rPr lang="en-US"/>
              <a:pPr>
                <a:defRPr/>
              </a:pPr>
              <a:t>8/29/2016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CDEF730-1BD5-48AE-92E5-B19AC1BB8EA9}" type="slidenum">
              <a:rPr lang="en-US" altLang="en-US"/>
              <a:pPr/>
              <a:t>‹#›</a:t>
            </a:fld>
            <a:endParaRPr lang="en-US" altLang="en-US"/>
          </a:p>
        </p:txBody>
      </p:sp>
    </p:spTree>
    <p:extLst>
      <p:ext uri="{BB962C8B-B14F-4D97-AF65-F5344CB8AC3E}">
        <p14:creationId xmlns:p14="http://schemas.microsoft.com/office/powerpoint/2010/main" val="64615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2F2E7D-6F2E-432E-9D15-8CBAAEF7D1FC}" type="datetimeFigureOut">
              <a:rPr lang="en-US"/>
              <a:pPr>
                <a:defRPr/>
              </a:pPr>
              <a:t>8/29/2016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DE17C89-2879-4D39-B0EC-02419DAFF035}" type="slidenum">
              <a:rPr lang="en-US" altLang="en-US"/>
              <a:pPr/>
              <a:t>‹#›</a:t>
            </a:fld>
            <a:endParaRPr lang="en-US" altLang="en-US"/>
          </a:p>
        </p:txBody>
      </p:sp>
    </p:spTree>
    <p:extLst>
      <p:ext uri="{BB962C8B-B14F-4D97-AF65-F5344CB8AC3E}">
        <p14:creationId xmlns:p14="http://schemas.microsoft.com/office/powerpoint/2010/main" val="160906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754EF8-57DC-46AD-8080-7E3A1D01C1A5}" type="datetimeFigureOut">
              <a:rPr lang="en-US"/>
              <a:pPr>
                <a:defRPr/>
              </a:pPr>
              <a:t>8/29/2016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AB99A43-EC63-4BF9-9D07-3EEE01AC3F7E}" type="slidenum">
              <a:rPr lang="en-US" altLang="en-US"/>
              <a:pPr/>
              <a:t>‹#›</a:t>
            </a:fld>
            <a:endParaRPr lang="en-US" altLang="en-US"/>
          </a:p>
        </p:txBody>
      </p:sp>
    </p:spTree>
    <p:extLst>
      <p:ext uri="{BB962C8B-B14F-4D97-AF65-F5344CB8AC3E}">
        <p14:creationId xmlns:p14="http://schemas.microsoft.com/office/powerpoint/2010/main" val="3631834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EE0D950-C0A9-47D6-AD0A-DE78527536EE}" type="datetimeFigureOut">
              <a:rPr lang="en-US"/>
              <a:pPr>
                <a:defRPr/>
              </a:pPr>
              <a:t>8/29/2016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35802E1-37E7-42E2-AFC0-186E199E85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hyperlink" Target="http://log-homes.thefuntimesguide.com/images/blogs/log-home-stain-process.jpg" TargetMode="Externa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28600"/>
            <a:ext cx="7772400" cy="1470025"/>
          </a:xfrm>
        </p:spPr>
        <p:txBody>
          <a:bodyPr/>
          <a:lstStyle/>
          <a:p>
            <a:pPr eaLnBrk="1" hangingPunct="1"/>
            <a:r>
              <a:rPr lang="en-US" altLang="en-US" smtClean="0"/>
              <a:t>Chemical and physical properties</a:t>
            </a:r>
          </a:p>
        </p:txBody>
      </p:sp>
      <p:pic>
        <p:nvPicPr>
          <p:cNvPr id="2051" name="Picture 5" descr="http://raisingahitter.files.wordpress.com/2011/05/test-tu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28800"/>
            <a:ext cx="32004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Chemical properties</a:t>
            </a:r>
          </a:p>
        </p:txBody>
      </p:sp>
      <p:sp>
        <p:nvSpPr>
          <p:cNvPr id="11267" name="Content Placeholder 2"/>
          <p:cNvSpPr>
            <a:spLocks noGrp="1"/>
          </p:cNvSpPr>
          <p:nvPr>
            <p:ph sz="half" idx="1"/>
          </p:nvPr>
        </p:nvSpPr>
        <p:spPr/>
        <p:txBody>
          <a:bodyPr/>
          <a:lstStyle/>
          <a:p>
            <a:r>
              <a:rPr lang="en-US" altLang="en-US" smtClean="0"/>
              <a:t>A </a:t>
            </a:r>
            <a:r>
              <a:rPr lang="en-US" altLang="en-US" b="1" smtClean="0"/>
              <a:t>Chemical property</a:t>
            </a:r>
            <a:r>
              <a:rPr lang="en-US" altLang="en-US" smtClean="0"/>
              <a:t> is a characteristic of a substance that can only be observed by changing it into a different substance.</a:t>
            </a:r>
          </a:p>
        </p:txBody>
      </p:sp>
      <p:pic>
        <p:nvPicPr>
          <p:cNvPr id="11268" name="Picture 2" descr="http://www.fierydarts.com/images2/magician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descr="http://www.fierydarts.com/images2/magician_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038600"/>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http://akvis.com/img/examples/chameleon/fire-hand-dove/select-do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600200"/>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Chemical properties - Examples</a:t>
            </a:r>
          </a:p>
        </p:txBody>
      </p:sp>
      <p:sp>
        <p:nvSpPr>
          <p:cNvPr id="12291" name="Content Placeholder 2"/>
          <p:cNvSpPr>
            <a:spLocks noGrp="1"/>
          </p:cNvSpPr>
          <p:nvPr>
            <p:ph sz="half" idx="1"/>
          </p:nvPr>
        </p:nvSpPr>
        <p:spPr/>
        <p:txBody>
          <a:bodyPr/>
          <a:lstStyle/>
          <a:p>
            <a:r>
              <a:rPr lang="en-US" altLang="en-US" b="1" smtClean="0"/>
              <a:t>Examples</a:t>
            </a:r>
            <a:r>
              <a:rPr lang="en-US" altLang="en-US" smtClean="0"/>
              <a:t> of chemical properties include:</a:t>
            </a:r>
          </a:p>
          <a:p>
            <a:pPr lvl="1"/>
            <a:r>
              <a:rPr lang="en-US" altLang="en-US" smtClean="0"/>
              <a:t>The ability to burn</a:t>
            </a:r>
          </a:p>
          <a:p>
            <a:pPr lvl="1"/>
            <a:r>
              <a:rPr lang="en-US" altLang="en-US" smtClean="0"/>
              <a:t>Ability to tarnish</a:t>
            </a:r>
          </a:p>
          <a:p>
            <a:pPr lvl="1"/>
            <a:r>
              <a:rPr lang="en-US" altLang="en-US" smtClean="0"/>
              <a:t>Ability to rust</a:t>
            </a:r>
          </a:p>
          <a:p>
            <a:pPr lvl="1"/>
            <a:r>
              <a:rPr lang="en-US" altLang="en-US" smtClean="0"/>
              <a:t>Ability to decompose</a:t>
            </a:r>
          </a:p>
          <a:p>
            <a:pPr lvl="1"/>
            <a:r>
              <a:rPr lang="en-US" altLang="en-US" smtClean="0"/>
              <a:t>Ability to react with other chemicals</a:t>
            </a:r>
          </a:p>
          <a:p>
            <a:pPr lvl="1"/>
            <a:r>
              <a:rPr lang="en-US" altLang="en-US" smtClean="0"/>
              <a:t>Instability</a:t>
            </a:r>
          </a:p>
          <a:p>
            <a:pPr lvl="1"/>
            <a:r>
              <a:rPr lang="en-US" altLang="en-US" smtClean="0"/>
              <a:t>Ability to do acid/base reactions</a:t>
            </a:r>
          </a:p>
          <a:p>
            <a:pPr lvl="1"/>
            <a:endParaRPr lang="en-US" altLang="en-US" smtClean="0"/>
          </a:p>
        </p:txBody>
      </p:sp>
      <p:pic>
        <p:nvPicPr>
          <p:cNvPr id="12292" name="Picture 5" descr="http://bostonbiker.org/files/2009/12/rus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478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Chemical properties</a:t>
            </a:r>
          </a:p>
        </p:txBody>
      </p:sp>
      <p:sp>
        <p:nvSpPr>
          <p:cNvPr id="13315" name="Content Placeholder 2"/>
          <p:cNvSpPr>
            <a:spLocks noGrp="1"/>
          </p:cNvSpPr>
          <p:nvPr>
            <p:ph sz="half" idx="1"/>
          </p:nvPr>
        </p:nvSpPr>
        <p:spPr/>
        <p:txBody>
          <a:bodyPr/>
          <a:lstStyle/>
          <a:p>
            <a:r>
              <a:rPr lang="en-US" altLang="en-US" smtClean="0"/>
              <a:t>List as many chemical properties as you can for this item.</a:t>
            </a:r>
          </a:p>
        </p:txBody>
      </p:sp>
      <p:pic>
        <p:nvPicPr>
          <p:cNvPr id="13316" name="Picture 2" descr="log-home-stain-process.jpg">
            <a:hlinkClick r:id="rId3" tooltip="Logs of a log cabin hom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819400"/>
            <a:ext cx="47196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Chemical and physical properties – So what?</a:t>
            </a:r>
          </a:p>
        </p:txBody>
      </p:sp>
      <p:sp>
        <p:nvSpPr>
          <p:cNvPr id="14339" name="Content Placeholder 2"/>
          <p:cNvSpPr>
            <a:spLocks noGrp="1"/>
          </p:cNvSpPr>
          <p:nvPr>
            <p:ph sz="half" idx="1"/>
          </p:nvPr>
        </p:nvSpPr>
        <p:spPr/>
        <p:txBody>
          <a:bodyPr/>
          <a:lstStyle/>
          <a:p>
            <a:r>
              <a:rPr lang="en-US" altLang="en-US" smtClean="0"/>
              <a:t>Titanium is very strong and doesn’t rust, so it is often used in jet engines.</a:t>
            </a:r>
          </a:p>
          <a:p>
            <a:r>
              <a:rPr lang="en-US" altLang="en-US" smtClean="0"/>
              <a:t>Titanium is also nonallergenic.  This, combined with the fact that it is rust proof makes it great for artificial joints as well as piercings.</a:t>
            </a:r>
          </a:p>
        </p:txBody>
      </p:sp>
      <p:pic>
        <p:nvPicPr>
          <p:cNvPr id="14340" name="Picture 2" descr="http://hackedgadgets.com/wp-content/Car_With_Twin_Jet_Engines_On_eBay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37877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us.123rf.com/400wm/400/400/alexmit/alexmit1104/alexmit110400019/9335750-knee-and-titanium-hinge-joint-isolated-on-wh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19600"/>
            <a:ext cx="1871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http://img.alibaba.com/wsphoto/v0/464469623/120pcs-18G-stainless-steel-body-jewelry-fashion-jewelry-body-piercing-jewelry-body-jewelry-titanium-piercing-bod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8768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Chemical and physical properties – So what?</a:t>
            </a:r>
          </a:p>
        </p:txBody>
      </p:sp>
      <p:sp>
        <p:nvSpPr>
          <p:cNvPr id="15363" name="Content Placeholder 2"/>
          <p:cNvSpPr>
            <a:spLocks noGrp="1"/>
          </p:cNvSpPr>
          <p:nvPr>
            <p:ph sz="half" idx="1"/>
          </p:nvPr>
        </p:nvSpPr>
        <p:spPr/>
        <p:txBody>
          <a:bodyPr/>
          <a:lstStyle/>
          <a:p>
            <a:r>
              <a:rPr lang="en-US" altLang="en-US" smtClean="0"/>
              <a:t>Tungsten is usually used as the filament in lightbulbs because it has the highest melting point of any metal.</a:t>
            </a:r>
          </a:p>
          <a:p>
            <a:r>
              <a:rPr lang="en-US" altLang="en-US" smtClean="0"/>
              <a:t>It glows red hot when electricity runs through it, and it gives off both heat and light.</a:t>
            </a:r>
          </a:p>
        </p:txBody>
      </p:sp>
      <p:pic>
        <p:nvPicPr>
          <p:cNvPr id="15364" name="Picture 2" descr="http://www.geevor.com/media/images/Rocks%20and%20Metals/tungsten%20light%20bul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36480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Chemical and physical properties – So what?</a:t>
            </a:r>
          </a:p>
        </p:txBody>
      </p:sp>
      <p:sp>
        <p:nvSpPr>
          <p:cNvPr id="18435" name="Content Placeholder 2"/>
          <p:cNvSpPr>
            <a:spLocks noGrp="1"/>
          </p:cNvSpPr>
          <p:nvPr>
            <p:ph sz="half" idx="1"/>
          </p:nvPr>
        </p:nvSpPr>
        <p:spPr/>
        <p:txBody>
          <a:bodyPr/>
          <a:lstStyle/>
          <a:p>
            <a:r>
              <a:rPr lang="en-US" altLang="en-US" smtClean="0"/>
              <a:t>In 1943, all US pennies were made of zinc plated steel because copper was being used in the war.  The pennies had to be coated with zinc because steel will rust, but zinc won’t.</a:t>
            </a:r>
          </a:p>
        </p:txBody>
      </p:sp>
      <p:pic>
        <p:nvPicPr>
          <p:cNvPr id="18436" name="Picture 2" descr="http://upload.wikimedia.org/wikipedia/commons/2/2f/1943s_steel_cent_ob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37576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8"/>
          <p:cNvSpPr>
            <a:spLocks noGrp="1"/>
          </p:cNvSpPr>
          <p:nvPr>
            <p:ph type="title"/>
          </p:nvPr>
        </p:nvSpPr>
        <p:spPr/>
        <p:txBody>
          <a:bodyPr/>
          <a:lstStyle/>
          <a:p>
            <a:pPr eaLnBrk="1" hangingPunct="1"/>
            <a:r>
              <a:rPr lang="en-US" altLang="en-US" smtClean="0"/>
              <a:t>Matter</a:t>
            </a:r>
          </a:p>
        </p:txBody>
      </p:sp>
      <p:sp>
        <p:nvSpPr>
          <p:cNvPr id="3075" name="Content Placeholder 9"/>
          <p:cNvSpPr>
            <a:spLocks noGrp="1"/>
          </p:cNvSpPr>
          <p:nvPr>
            <p:ph sz="half" idx="1"/>
          </p:nvPr>
        </p:nvSpPr>
        <p:spPr>
          <a:xfrm>
            <a:off x="457200" y="1219200"/>
            <a:ext cx="4038600" cy="5334000"/>
          </a:xfrm>
        </p:spPr>
        <p:txBody>
          <a:bodyPr/>
          <a:lstStyle/>
          <a:p>
            <a:pPr eaLnBrk="1" hangingPunct="1"/>
            <a:r>
              <a:rPr lang="en-US" altLang="en-US" smtClean="0"/>
              <a:t>Every element/compound is unique in some way from all others.</a:t>
            </a:r>
          </a:p>
          <a:p>
            <a:pPr eaLnBrk="1" hangingPunct="1"/>
            <a:r>
              <a:rPr lang="en-US" altLang="en-US" smtClean="0"/>
              <a:t>If you know enough about a substance, you can figure out what it is.</a:t>
            </a:r>
          </a:p>
          <a:p>
            <a:pPr eaLnBrk="1" hangingPunct="1"/>
            <a:r>
              <a:rPr lang="en-US" altLang="en-US" smtClean="0"/>
              <a:t>If you know what a substance is, you can know all types of things about it.</a:t>
            </a:r>
          </a:p>
        </p:txBody>
      </p:sp>
      <p:pic>
        <p:nvPicPr>
          <p:cNvPr id="3076" name="Picture 6" descr="http://www.barcode.ro/tutorials/biometrics/img/finge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2132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Matter</a:t>
            </a:r>
          </a:p>
        </p:txBody>
      </p:sp>
      <p:sp>
        <p:nvSpPr>
          <p:cNvPr id="4099" name="Content Placeholder 2"/>
          <p:cNvSpPr>
            <a:spLocks noGrp="1"/>
          </p:cNvSpPr>
          <p:nvPr>
            <p:ph sz="half" idx="1"/>
          </p:nvPr>
        </p:nvSpPr>
        <p:spPr/>
        <p:txBody>
          <a:bodyPr/>
          <a:lstStyle/>
          <a:p>
            <a:pPr eaLnBrk="1" hangingPunct="1"/>
            <a:r>
              <a:rPr lang="en-US" altLang="en-US" smtClean="0"/>
              <a:t>All matter has 2 types of properties:  Physical properties and chemical properties.</a:t>
            </a:r>
          </a:p>
          <a:p>
            <a:pPr eaLnBrk="1" hangingPunct="1"/>
            <a:endParaRPr lang="en-US" altLang="en-US" smtClean="0"/>
          </a:p>
        </p:txBody>
      </p:sp>
      <p:pic>
        <p:nvPicPr>
          <p:cNvPr id="4100" name="Picture 6" descr="http://mryoungberg.weebly.com/uploads/5/6/7/1/5671481/9599743.jpg?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9338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Physical properties</a:t>
            </a:r>
          </a:p>
        </p:txBody>
      </p:sp>
      <p:sp>
        <p:nvSpPr>
          <p:cNvPr id="5123" name="Content Placeholder 2"/>
          <p:cNvSpPr>
            <a:spLocks noGrp="1"/>
          </p:cNvSpPr>
          <p:nvPr>
            <p:ph sz="half" idx="1"/>
          </p:nvPr>
        </p:nvSpPr>
        <p:spPr/>
        <p:txBody>
          <a:bodyPr/>
          <a:lstStyle/>
          <a:p>
            <a:pPr eaLnBrk="1" hangingPunct="1"/>
            <a:r>
              <a:rPr lang="en-US" altLang="en-US" smtClean="0"/>
              <a:t>A </a:t>
            </a:r>
            <a:r>
              <a:rPr lang="en-US" altLang="en-US" b="1" smtClean="0"/>
              <a:t>physical property </a:t>
            </a:r>
            <a:r>
              <a:rPr lang="en-US" altLang="en-US" smtClean="0"/>
              <a:t>is a characteristic of a substance that can be observed without changing the substance into another substance.</a:t>
            </a:r>
          </a:p>
          <a:p>
            <a:pPr lvl="1" eaLnBrk="1" hangingPunct="1"/>
            <a:r>
              <a:rPr lang="en-US" altLang="en-US" smtClean="0"/>
              <a:t>(You can see it without changing what you’re looking at into something else.) </a:t>
            </a:r>
          </a:p>
        </p:txBody>
      </p:sp>
      <p:pic>
        <p:nvPicPr>
          <p:cNvPr id="5124" name="Picture 9" descr="http://kara.allthingsd.com/files/2011/04/The-image-that-represents-this-playlis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http://allnaturalbeauty.us/orange_homema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91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8"/>
          <p:cNvSpPr>
            <a:spLocks noGrp="1"/>
          </p:cNvSpPr>
          <p:nvPr>
            <p:ph type="title"/>
          </p:nvPr>
        </p:nvSpPr>
        <p:spPr/>
        <p:txBody>
          <a:bodyPr/>
          <a:lstStyle/>
          <a:p>
            <a:pPr eaLnBrk="1" hangingPunct="1"/>
            <a:r>
              <a:rPr lang="en-US" altLang="en-US" smtClean="0"/>
              <a:t>Physical Properties</a:t>
            </a:r>
          </a:p>
        </p:txBody>
      </p:sp>
      <p:sp>
        <p:nvSpPr>
          <p:cNvPr id="6147" name="Content Placeholder 12"/>
          <p:cNvSpPr>
            <a:spLocks noGrp="1"/>
          </p:cNvSpPr>
          <p:nvPr>
            <p:ph sz="half" idx="1"/>
          </p:nvPr>
        </p:nvSpPr>
        <p:spPr/>
        <p:txBody>
          <a:bodyPr/>
          <a:lstStyle/>
          <a:p>
            <a:pPr eaLnBrk="1" hangingPunct="1"/>
            <a:r>
              <a:rPr lang="en-US" altLang="en-US" smtClean="0"/>
              <a:t>Physical properties can be extensive or intensive:</a:t>
            </a:r>
          </a:p>
          <a:p>
            <a:pPr lvl="1" eaLnBrk="1" hangingPunct="1"/>
            <a:r>
              <a:rPr lang="en-US" altLang="en-US" b="1" smtClean="0"/>
              <a:t>Extensive properties </a:t>
            </a:r>
            <a:r>
              <a:rPr lang="en-US" altLang="en-US" smtClean="0"/>
              <a:t>depend on the amount of a substance that you have.</a:t>
            </a:r>
          </a:p>
          <a:p>
            <a:pPr lvl="1" eaLnBrk="1" hangingPunct="1"/>
            <a:r>
              <a:rPr lang="en-US" altLang="en-US" b="1" smtClean="0"/>
              <a:t>Intensive properties </a:t>
            </a:r>
            <a:r>
              <a:rPr lang="en-US" altLang="en-US" smtClean="0"/>
              <a:t>don’t depend on how much you have.</a:t>
            </a:r>
          </a:p>
        </p:txBody>
      </p:sp>
      <p:pic>
        <p:nvPicPr>
          <p:cNvPr id="6148" name="Picture 5" descr="http://www.bestpennyauctionssites.com/wp-content/uploads/2011/08/pen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2654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http://images.nymag.com/daily/intel/20090508_liberty_250x3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429000"/>
            <a:ext cx="218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Physical Properties - Examples</a:t>
            </a:r>
          </a:p>
        </p:txBody>
      </p:sp>
      <p:sp>
        <p:nvSpPr>
          <p:cNvPr id="7171" name="Content Placeholder 2"/>
          <p:cNvSpPr>
            <a:spLocks noGrp="1"/>
          </p:cNvSpPr>
          <p:nvPr>
            <p:ph sz="half" idx="1"/>
          </p:nvPr>
        </p:nvSpPr>
        <p:spPr/>
        <p:txBody>
          <a:bodyPr/>
          <a:lstStyle/>
          <a:p>
            <a:pPr eaLnBrk="1" hangingPunct="1"/>
            <a:r>
              <a:rPr lang="en-US" altLang="en-US" b="1" smtClean="0"/>
              <a:t>Examples</a:t>
            </a:r>
            <a:r>
              <a:rPr lang="en-US" altLang="en-US" smtClean="0"/>
              <a:t> of extensive physical properties include:</a:t>
            </a:r>
          </a:p>
          <a:p>
            <a:pPr lvl="1" eaLnBrk="1" hangingPunct="1"/>
            <a:r>
              <a:rPr lang="en-US" altLang="en-US" smtClean="0"/>
              <a:t>Volume</a:t>
            </a:r>
          </a:p>
          <a:p>
            <a:pPr lvl="1" eaLnBrk="1" hangingPunct="1"/>
            <a:r>
              <a:rPr lang="en-US" altLang="en-US" smtClean="0"/>
              <a:t>Mass</a:t>
            </a:r>
          </a:p>
          <a:p>
            <a:pPr lvl="1" eaLnBrk="1" hangingPunct="1"/>
            <a:r>
              <a:rPr lang="en-US" altLang="en-US" smtClean="0"/>
              <a:t>Weight</a:t>
            </a:r>
          </a:p>
          <a:p>
            <a:pPr lvl="1" eaLnBrk="1" hangingPunct="1"/>
            <a:r>
              <a:rPr lang="en-US" altLang="en-US" smtClean="0"/>
              <a:t>Size</a:t>
            </a:r>
          </a:p>
          <a:p>
            <a:pPr lvl="1" eaLnBrk="1" hangingPunct="1">
              <a:buFont typeface="Arial" charset="0"/>
              <a:buNone/>
            </a:pPr>
            <a:endParaRPr lang="en-US" altLang="en-US" smtClean="0"/>
          </a:p>
        </p:txBody>
      </p:sp>
      <p:pic>
        <p:nvPicPr>
          <p:cNvPr id="7172" name="Picture 5" descr="http://images.nymag.com/daily/intel/20090508_liberty_250x3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71800"/>
            <a:ext cx="2381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http://www.bestpennyauctionssites.com/wp-content/uploads/2011/08/penn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447800"/>
            <a:ext cx="32654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Physical Properties - Examples</a:t>
            </a:r>
          </a:p>
        </p:txBody>
      </p:sp>
      <p:sp>
        <p:nvSpPr>
          <p:cNvPr id="8195" name="Content Placeholder 2"/>
          <p:cNvSpPr>
            <a:spLocks noGrp="1"/>
          </p:cNvSpPr>
          <p:nvPr>
            <p:ph sz="half" idx="1"/>
          </p:nvPr>
        </p:nvSpPr>
        <p:spPr/>
        <p:txBody>
          <a:bodyPr/>
          <a:lstStyle/>
          <a:p>
            <a:r>
              <a:rPr lang="en-US" altLang="en-US" b="1" smtClean="0"/>
              <a:t>Examples</a:t>
            </a:r>
            <a:r>
              <a:rPr lang="en-US" altLang="en-US" smtClean="0"/>
              <a:t> of intensive physical properties include:</a:t>
            </a:r>
          </a:p>
          <a:p>
            <a:pPr lvl="1"/>
            <a:r>
              <a:rPr lang="en-US" altLang="en-US" smtClean="0"/>
              <a:t>Density</a:t>
            </a:r>
          </a:p>
          <a:p>
            <a:pPr lvl="1"/>
            <a:r>
              <a:rPr lang="en-US" altLang="en-US" smtClean="0"/>
              <a:t>Melting point</a:t>
            </a:r>
          </a:p>
          <a:p>
            <a:pPr lvl="1"/>
            <a:r>
              <a:rPr lang="en-US" altLang="en-US" smtClean="0"/>
              <a:t>Boiling point</a:t>
            </a:r>
          </a:p>
          <a:p>
            <a:pPr lvl="1"/>
            <a:endParaRPr lang="en-US" altLang="en-US" smtClean="0"/>
          </a:p>
        </p:txBody>
      </p:sp>
      <p:pic>
        <p:nvPicPr>
          <p:cNvPr id="8196" name="Picture 5" descr="http://images.nymag.com/daily/intel/20090508_liberty_250x3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971800"/>
            <a:ext cx="2381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ttp://www.bestpennyauctionssites.com/wp-content/uploads/2011/08/penn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95400"/>
            <a:ext cx="32654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r>
              <a:rPr lang="en-US" altLang="en-US" smtClean="0"/>
              <a:t>Physical Properties - Examples</a:t>
            </a:r>
          </a:p>
        </p:txBody>
      </p:sp>
      <p:sp>
        <p:nvSpPr>
          <p:cNvPr id="9219" name="Content Placeholder 2"/>
          <p:cNvSpPr>
            <a:spLocks noGrp="1"/>
          </p:cNvSpPr>
          <p:nvPr>
            <p:ph sz="half" idx="1"/>
          </p:nvPr>
        </p:nvSpPr>
        <p:spPr>
          <a:xfrm>
            <a:off x="152400" y="838200"/>
            <a:ext cx="4648200" cy="6019800"/>
          </a:xfrm>
        </p:spPr>
        <p:txBody>
          <a:bodyPr/>
          <a:lstStyle/>
          <a:p>
            <a:r>
              <a:rPr lang="en-US" altLang="en-US" sz="1800" b="1" smtClean="0"/>
              <a:t>Other physical properties </a:t>
            </a:r>
            <a:r>
              <a:rPr lang="en-US" altLang="en-US" sz="1800" smtClean="0"/>
              <a:t>include:</a:t>
            </a:r>
          </a:p>
          <a:p>
            <a:pPr lvl="1"/>
            <a:r>
              <a:rPr lang="en-US" altLang="en-US" sz="1800" smtClean="0"/>
              <a:t>Color</a:t>
            </a:r>
          </a:p>
          <a:p>
            <a:pPr lvl="1"/>
            <a:r>
              <a:rPr lang="en-US" altLang="en-US" sz="1800" smtClean="0"/>
              <a:t>Hardness</a:t>
            </a:r>
          </a:p>
          <a:p>
            <a:pPr lvl="1"/>
            <a:r>
              <a:rPr lang="en-US" altLang="en-US" sz="1800" smtClean="0"/>
              <a:t>Odor</a:t>
            </a:r>
          </a:p>
          <a:p>
            <a:pPr lvl="1"/>
            <a:r>
              <a:rPr lang="en-US" altLang="en-US" sz="1800" smtClean="0"/>
              <a:t>Taste </a:t>
            </a:r>
          </a:p>
          <a:p>
            <a:pPr lvl="1"/>
            <a:r>
              <a:rPr lang="en-US" altLang="en-US" sz="1800" smtClean="0"/>
              <a:t>State of matter</a:t>
            </a:r>
          </a:p>
          <a:p>
            <a:pPr lvl="1"/>
            <a:r>
              <a:rPr lang="en-US" altLang="en-US" sz="1800" smtClean="0"/>
              <a:t>Texture</a:t>
            </a:r>
          </a:p>
          <a:p>
            <a:pPr lvl="1"/>
            <a:r>
              <a:rPr lang="en-US" altLang="en-US" sz="1800" smtClean="0"/>
              <a:t>Luster (shine)</a:t>
            </a:r>
          </a:p>
          <a:p>
            <a:pPr lvl="1"/>
            <a:r>
              <a:rPr lang="en-US" altLang="en-US" sz="1800" smtClean="0"/>
              <a:t>Flexibility</a:t>
            </a:r>
          </a:p>
          <a:p>
            <a:pPr lvl="1"/>
            <a:r>
              <a:rPr lang="en-US" altLang="en-US" sz="1800" smtClean="0"/>
              <a:t>Heat conductivity</a:t>
            </a:r>
          </a:p>
          <a:p>
            <a:pPr lvl="1"/>
            <a:r>
              <a:rPr lang="en-US" altLang="en-US" sz="1800" smtClean="0"/>
              <a:t>Electrical conductivity</a:t>
            </a:r>
          </a:p>
          <a:p>
            <a:pPr lvl="1"/>
            <a:r>
              <a:rPr lang="en-US" altLang="en-US" sz="1800" smtClean="0"/>
              <a:t>Solubility (ability to dissolve in water.)</a:t>
            </a:r>
          </a:p>
          <a:p>
            <a:pPr lvl="1"/>
            <a:r>
              <a:rPr lang="en-US" altLang="en-US" sz="1800" smtClean="0"/>
              <a:t>Shape</a:t>
            </a:r>
          </a:p>
          <a:p>
            <a:pPr lvl="1"/>
            <a:r>
              <a:rPr lang="en-US" altLang="en-US" sz="1800" smtClean="0"/>
              <a:t>Viscosity</a:t>
            </a:r>
          </a:p>
          <a:p>
            <a:pPr lvl="1"/>
            <a:r>
              <a:rPr lang="en-US" altLang="en-US" sz="1800" smtClean="0"/>
              <a:t>Ductility</a:t>
            </a:r>
          </a:p>
          <a:p>
            <a:pPr lvl="1"/>
            <a:r>
              <a:rPr lang="en-US" altLang="en-US" sz="1800" smtClean="0"/>
              <a:t>Malleability</a:t>
            </a:r>
          </a:p>
          <a:p>
            <a:pPr lvl="1">
              <a:buFont typeface="Arial" charset="0"/>
              <a:buNone/>
            </a:pPr>
            <a:endParaRPr lang="en-US" altLang="en-US" smtClean="0"/>
          </a:p>
        </p:txBody>
      </p:sp>
      <p:pic>
        <p:nvPicPr>
          <p:cNvPr id="9220" name="Picture 5" descr="http://promoproductsdirect.com/files/CPB00000/2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1447800"/>
            <a:ext cx="26606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http://blackdiamondring-s.com/wp-content/uploads/2011/05/36.-14k-gold-r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600200"/>
            <a:ext cx="23241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http://static.flickr.com/40/86828271_2e7363e8b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600" y="42672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Physical properties</a:t>
            </a:r>
          </a:p>
        </p:txBody>
      </p:sp>
      <p:sp>
        <p:nvSpPr>
          <p:cNvPr id="10243" name="Content Placeholder 2"/>
          <p:cNvSpPr>
            <a:spLocks noGrp="1"/>
          </p:cNvSpPr>
          <p:nvPr>
            <p:ph sz="half" idx="1"/>
          </p:nvPr>
        </p:nvSpPr>
        <p:spPr/>
        <p:txBody>
          <a:bodyPr/>
          <a:lstStyle/>
          <a:p>
            <a:r>
              <a:rPr lang="en-US" altLang="en-US" smtClean="0"/>
              <a:t>List as many physical properties as you can for this item</a:t>
            </a:r>
          </a:p>
        </p:txBody>
      </p:sp>
      <p:pic>
        <p:nvPicPr>
          <p:cNvPr id="10244" name="Picture 6" descr="http://dietsindetails.com/userfiles/sug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743200"/>
            <a:ext cx="45926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2378</TotalTime>
  <Words>436</Words>
  <Application>Microsoft Office PowerPoint</Application>
  <PresentationFormat>On-screen Show (4:3)</PresentationFormat>
  <Paragraphs>65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Chemical and physical properties</vt:lpstr>
      <vt:lpstr>Matter</vt:lpstr>
      <vt:lpstr>Matter</vt:lpstr>
      <vt:lpstr>Physical properties</vt:lpstr>
      <vt:lpstr>Physical Properties</vt:lpstr>
      <vt:lpstr>Physical Properties - Examples</vt:lpstr>
      <vt:lpstr>Physical Properties - Examples</vt:lpstr>
      <vt:lpstr>Physical Properties - Examples</vt:lpstr>
      <vt:lpstr>Physical properties</vt:lpstr>
      <vt:lpstr>Chemical properties</vt:lpstr>
      <vt:lpstr>Chemical properties - Examples</vt:lpstr>
      <vt:lpstr>Chemical properties</vt:lpstr>
      <vt:lpstr>Chemical and physical properties – So what?</vt:lpstr>
      <vt:lpstr>Chemical and physical properties – So what?</vt:lpstr>
      <vt:lpstr>Chemical and physical properties – So what?</vt:lpstr>
    </vt:vector>
  </TitlesOfParts>
  <Company>Logan City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and physical properties</dc:title>
  <dc:creator>teacher</dc:creator>
  <cp:lastModifiedBy>Alfred, Stephen R.</cp:lastModifiedBy>
  <cp:revision>178</cp:revision>
  <dcterms:created xsi:type="dcterms:W3CDTF">2011-09-12T22:09:23Z</dcterms:created>
  <dcterms:modified xsi:type="dcterms:W3CDTF">2016-08-29T19:12:50Z</dcterms:modified>
</cp:coreProperties>
</file>